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92" r:id="rId1"/>
    <p:sldMasterId id="2147483816" r:id="rId2"/>
  </p:sldMasterIdLst>
  <p:notesMasterIdLst>
    <p:notesMasterId r:id="rId31"/>
  </p:notesMasterIdLst>
  <p:handoutMasterIdLst>
    <p:handoutMasterId r:id="rId32"/>
  </p:handoutMasterIdLst>
  <p:sldIdLst>
    <p:sldId id="329" r:id="rId3"/>
    <p:sldId id="256" r:id="rId4"/>
    <p:sldId id="263" r:id="rId5"/>
    <p:sldId id="264" r:id="rId6"/>
    <p:sldId id="265" r:id="rId7"/>
    <p:sldId id="266" r:id="rId8"/>
    <p:sldId id="276" r:id="rId9"/>
    <p:sldId id="277" r:id="rId10"/>
    <p:sldId id="279" r:id="rId11"/>
    <p:sldId id="278" r:id="rId12"/>
    <p:sldId id="262" r:id="rId13"/>
    <p:sldId id="259" r:id="rId14"/>
    <p:sldId id="261" r:id="rId15"/>
    <p:sldId id="274" r:id="rId16"/>
    <p:sldId id="260" r:id="rId17"/>
    <p:sldId id="318" r:id="rId18"/>
    <p:sldId id="324" r:id="rId19"/>
    <p:sldId id="322" r:id="rId20"/>
    <p:sldId id="311" r:id="rId21"/>
    <p:sldId id="312" r:id="rId22"/>
    <p:sldId id="307" r:id="rId23"/>
    <p:sldId id="323" r:id="rId24"/>
    <p:sldId id="298" r:id="rId25"/>
    <p:sldId id="289" r:id="rId26"/>
    <p:sldId id="313" r:id="rId27"/>
    <p:sldId id="309" r:id="rId28"/>
    <p:sldId id="268" r:id="rId29"/>
    <p:sldId id="317"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677DEC-B68B-6E44-8013-F023FA3ACA57}" v="623" dt="2024-03-18T19:53:00.0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5636"/>
  </p:normalViewPr>
  <p:slideViewPr>
    <p:cSldViewPr snapToGrid="0">
      <p:cViewPr varScale="1">
        <p:scale>
          <a:sx n="65" d="100"/>
          <a:sy n="65" d="100"/>
        </p:scale>
        <p:origin x="1536" y="78"/>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53" d="100"/>
          <a:sy n="53" d="100"/>
        </p:scale>
        <p:origin x="292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7721DF-B003-FA1D-7A67-97EBA57A226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E0B8D0B-54CC-C4EA-0B9C-5E93BA76DC0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DF6308C-42A9-47FF-9ADC-2BA112D0285C}" type="datetimeFigureOut">
              <a:rPr lang="en-US" smtClean="0"/>
              <a:t>5/16/2024</a:t>
            </a:fld>
            <a:endParaRPr lang="en-US"/>
          </a:p>
        </p:txBody>
      </p:sp>
      <p:sp>
        <p:nvSpPr>
          <p:cNvPr id="4" name="Footer Placeholder 3">
            <a:extLst>
              <a:ext uri="{FF2B5EF4-FFF2-40B4-BE49-F238E27FC236}">
                <a16:creationId xmlns:a16="http://schemas.microsoft.com/office/drawing/2014/main" id="{0C51AFE6-88A6-F9CF-7A40-A399752BF78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3D44711-D654-4B9A-A9DC-AB269DAC1FE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6C4D522-425D-416F-9614-A21895963A75}" type="slidenum">
              <a:rPr lang="en-US" smtClean="0"/>
              <a:t>‹#›</a:t>
            </a:fld>
            <a:endParaRPr lang="en-US"/>
          </a:p>
        </p:txBody>
      </p:sp>
    </p:spTree>
    <p:extLst>
      <p:ext uri="{BB962C8B-B14F-4D97-AF65-F5344CB8AC3E}">
        <p14:creationId xmlns:p14="http://schemas.microsoft.com/office/powerpoint/2010/main" val="35382803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AF57B6-F387-1040-9F56-12BCDE168AD2}" type="datetimeFigureOut">
              <a:rPr lang="en-US" smtClean="0"/>
              <a:t>5/16/2024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9095E-169F-EB4C-901C-4CDD5DC5B98E}" type="slidenum">
              <a:rPr lang="en-US" smtClean="0"/>
              <a:t>‹#›</a:t>
            </a:fld>
            <a:endParaRPr lang="en-US"/>
          </a:p>
        </p:txBody>
      </p:sp>
    </p:spTree>
    <p:extLst>
      <p:ext uri="{BB962C8B-B14F-4D97-AF65-F5344CB8AC3E}">
        <p14:creationId xmlns:p14="http://schemas.microsoft.com/office/powerpoint/2010/main" val="649368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b6c1c3b07f_0_6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b6c1c3b07f_0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Sensitive macro issues take the debate from tactical to strategic levels. Let us talk of issues that interest the management and the Board members.</a:t>
            </a:r>
            <a:endParaRPr lang="en-IN" dirty="0"/>
          </a:p>
        </p:txBody>
      </p:sp>
      <p:sp>
        <p:nvSpPr>
          <p:cNvPr id="4" name="Slide Number Placeholder 3"/>
          <p:cNvSpPr>
            <a:spLocks noGrp="1"/>
          </p:cNvSpPr>
          <p:nvPr>
            <p:ph type="sldNum" sz="quarter" idx="5"/>
          </p:nvPr>
        </p:nvSpPr>
        <p:spPr/>
        <p:txBody>
          <a:bodyPr/>
          <a:lstStyle/>
          <a:p>
            <a:fld id="{33A1CF99-E9FD-F44E-AA40-1D2E98F34AD6}" type="slidenum">
              <a:rPr lang="en-US" smtClean="0"/>
              <a:t>24</a:t>
            </a:fld>
            <a:endParaRPr lang="en-US"/>
          </a:p>
        </p:txBody>
      </p:sp>
    </p:spTree>
    <p:extLst>
      <p:ext uri="{BB962C8B-B14F-4D97-AF65-F5344CB8AC3E}">
        <p14:creationId xmlns:p14="http://schemas.microsoft.com/office/powerpoint/2010/main" val="1755805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to move over form counting what can be counted.</a:t>
            </a:r>
            <a:endParaRPr lang="en-IN" dirty="0"/>
          </a:p>
        </p:txBody>
      </p:sp>
      <p:sp>
        <p:nvSpPr>
          <p:cNvPr id="4" name="Slide Number Placeholder 3"/>
          <p:cNvSpPr>
            <a:spLocks noGrp="1"/>
          </p:cNvSpPr>
          <p:nvPr>
            <p:ph type="sldNum" sz="quarter" idx="5"/>
          </p:nvPr>
        </p:nvSpPr>
        <p:spPr/>
        <p:txBody>
          <a:bodyPr/>
          <a:lstStyle/>
          <a:p>
            <a:fld id="{33A1CF99-E9FD-F44E-AA40-1D2E98F34AD6}" type="slidenum">
              <a:rPr lang="en-US" smtClean="0"/>
              <a:t>25</a:t>
            </a:fld>
            <a:endParaRPr lang="en-US"/>
          </a:p>
        </p:txBody>
      </p:sp>
    </p:spTree>
    <p:extLst>
      <p:ext uri="{BB962C8B-B14F-4D97-AF65-F5344CB8AC3E}">
        <p14:creationId xmlns:p14="http://schemas.microsoft.com/office/powerpoint/2010/main" val="875351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organization as a policy will state</a:t>
            </a:r>
            <a:r>
              <a:rPr lang="en-US" baseline="0" dirty="0"/>
              <a:t> that we encourage bribery. But if the employees are allowed to claim expenses that were never incurred or give expensive gifts to customers for pre-sharing pricing information or in return of award of contracts…. The message that is being sent out is no different.</a:t>
            </a:r>
            <a:endParaRPr lang="en-IN" dirty="0"/>
          </a:p>
        </p:txBody>
      </p:sp>
      <p:sp>
        <p:nvSpPr>
          <p:cNvPr id="4" name="Slide Number Placeholder 3"/>
          <p:cNvSpPr>
            <a:spLocks noGrp="1"/>
          </p:cNvSpPr>
          <p:nvPr>
            <p:ph type="sldNum" sz="quarter" idx="5"/>
          </p:nvPr>
        </p:nvSpPr>
        <p:spPr/>
        <p:txBody>
          <a:bodyPr/>
          <a:lstStyle/>
          <a:p>
            <a:fld id="{33A1CF99-E9FD-F44E-AA40-1D2E98F34AD6}" type="slidenum">
              <a:rPr lang="en-US" smtClean="0"/>
              <a:t>26</a:t>
            </a:fld>
            <a:endParaRPr lang="en-US"/>
          </a:p>
        </p:txBody>
      </p:sp>
    </p:spTree>
    <p:extLst>
      <p:ext uri="{BB962C8B-B14F-4D97-AF65-F5344CB8AC3E}">
        <p14:creationId xmlns:p14="http://schemas.microsoft.com/office/powerpoint/2010/main" val="3150587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33A1CF99-E9FD-F44E-AA40-1D2E98F34AD6}" type="slidenum">
              <a:rPr lang="en-US" smtClean="0"/>
              <a:t>28</a:t>
            </a:fld>
            <a:endParaRPr lang="en-US"/>
          </a:p>
        </p:txBody>
      </p:sp>
    </p:spTree>
    <p:extLst>
      <p:ext uri="{BB962C8B-B14F-4D97-AF65-F5344CB8AC3E}">
        <p14:creationId xmlns:p14="http://schemas.microsoft.com/office/powerpoint/2010/main" val="688074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F9095E-169F-EB4C-901C-4CDD5DC5B98E}" type="slidenum">
              <a:rPr lang="en-US" smtClean="0"/>
              <a:t>7</a:t>
            </a:fld>
            <a:endParaRPr lang="en-US"/>
          </a:p>
        </p:txBody>
      </p:sp>
    </p:spTree>
    <p:extLst>
      <p:ext uri="{BB962C8B-B14F-4D97-AF65-F5344CB8AC3E}">
        <p14:creationId xmlns:p14="http://schemas.microsoft.com/office/powerpoint/2010/main" val="1913420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33A1CF99-E9FD-F44E-AA40-1D2E98F34AD6}" type="slidenum">
              <a:rPr lang="en-US" smtClean="0"/>
              <a:t>16</a:t>
            </a:fld>
            <a:endParaRPr lang="en-US"/>
          </a:p>
        </p:txBody>
      </p:sp>
    </p:spTree>
    <p:extLst>
      <p:ext uri="{BB962C8B-B14F-4D97-AF65-F5344CB8AC3E}">
        <p14:creationId xmlns:p14="http://schemas.microsoft.com/office/powerpoint/2010/main" val="1196169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Invite attention to recent blog of Richard Chambers – we</a:t>
            </a:r>
            <a:r>
              <a:rPr lang="en-US" baseline="0" dirty="0"/>
              <a:t> are not organization’s cops. We are here to enhance and protect value.</a:t>
            </a:r>
            <a:endParaRPr lang="en-US" dirty="0"/>
          </a:p>
        </p:txBody>
      </p:sp>
      <p:sp>
        <p:nvSpPr>
          <p:cNvPr id="4" name="Slide Number Placeholder 3"/>
          <p:cNvSpPr>
            <a:spLocks noGrp="1"/>
          </p:cNvSpPr>
          <p:nvPr>
            <p:ph type="sldNum" sz="quarter" idx="10"/>
          </p:nvPr>
        </p:nvSpPr>
        <p:spPr/>
        <p:txBody>
          <a:bodyPr/>
          <a:lstStyle/>
          <a:p>
            <a:fld id="{33A1CF99-E9FD-F44E-AA40-1D2E98F34AD6}" type="slidenum">
              <a:rPr lang="en-US" smtClean="0"/>
              <a:t>18</a:t>
            </a:fld>
            <a:endParaRPr lang="en-US"/>
          </a:p>
        </p:txBody>
      </p:sp>
    </p:spTree>
    <p:extLst>
      <p:ext uri="{BB962C8B-B14F-4D97-AF65-F5344CB8AC3E}">
        <p14:creationId xmlns:p14="http://schemas.microsoft.com/office/powerpoint/2010/main" val="915466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used to get stuck with individual findings</a:t>
            </a:r>
            <a:r>
              <a:rPr lang="mr-IN" dirty="0"/>
              <a:t>…</a:t>
            </a:r>
            <a:r>
              <a:rPr lang="en-US" dirty="0"/>
              <a:t> with use of technology and more senior time on the assignment, we shifted to noticing trends; this is what the management really wanted.</a:t>
            </a:r>
          </a:p>
        </p:txBody>
      </p:sp>
      <p:sp>
        <p:nvSpPr>
          <p:cNvPr id="4" name="Slide Number Placeholder 3"/>
          <p:cNvSpPr>
            <a:spLocks noGrp="1"/>
          </p:cNvSpPr>
          <p:nvPr>
            <p:ph type="sldNum" sz="quarter" idx="10"/>
          </p:nvPr>
        </p:nvSpPr>
        <p:spPr/>
        <p:txBody>
          <a:bodyPr/>
          <a:lstStyle/>
          <a:p>
            <a:fld id="{33A1CF99-E9FD-F44E-AA40-1D2E98F34AD6}" type="slidenum">
              <a:rPr lang="en-US" smtClean="0"/>
              <a:t>19</a:t>
            </a:fld>
            <a:endParaRPr lang="en-US"/>
          </a:p>
        </p:txBody>
      </p:sp>
    </p:spTree>
    <p:extLst>
      <p:ext uri="{BB962C8B-B14F-4D97-AF65-F5344CB8AC3E}">
        <p14:creationId xmlns:p14="http://schemas.microsoft.com/office/powerpoint/2010/main" val="4281718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trends such as increase in online sales compared to store based sales from 12</a:t>
            </a:r>
            <a:r>
              <a:rPr lang="en-US" baseline="0" dirty="0"/>
              <a:t> % to 32 % - but no change in allocation of ad spend between digital ads and print media ads. Another example – increase in food delivery, resulting into empty tables at restaurants…. Can the physical space be utilized better? Can the delivery channel be made more efficient?</a:t>
            </a:r>
            <a:endParaRPr lang="en-US" dirty="0"/>
          </a:p>
        </p:txBody>
      </p:sp>
      <p:sp>
        <p:nvSpPr>
          <p:cNvPr id="4" name="Slide Number Placeholder 3"/>
          <p:cNvSpPr>
            <a:spLocks noGrp="1"/>
          </p:cNvSpPr>
          <p:nvPr>
            <p:ph type="sldNum" sz="quarter" idx="10"/>
          </p:nvPr>
        </p:nvSpPr>
        <p:spPr/>
        <p:txBody>
          <a:bodyPr/>
          <a:lstStyle/>
          <a:p>
            <a:fld id="{33A1CF99-E9FD-F44E-AA40-1D2E98F34AD6}" type="slidenum">
              <a:rPr lang="en-US" smtClean="0"/>
              <a:t>20</a:t>
            </a:fld>
            <a:endParaRPr lang="en-US"/>
          </a:p>
        </p:txBody>
      </p:sp>
    </p:spTree>
    <p:extLst>
      <p:ext uri="{BB962C8B-B14F-4D97-AF65-F5344CB8AC3E}">
        <p14:creationId xmlns:p14="http://schemas.microsoft.com/office/powerpoint/2010/main" val="223031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for us to demonstrate use of technology in our own work. </a:t>
            </a:r>
            <a:endParaRPr lang="en-IN" dirty="0"/>
          </a:p>
        </p:txBody>
      </p:sp>
      <p:sp>
        <p:nvSpPr>
          <p:cNvPr id="4" name="Slide Number Placeholder 3"/>
          <p:cNvSpPr>
            <a:spLocks noGrp="1"/>
          </p:cNvSpPr>
          <p:nvPr>
            <p:ph type="sldNum" sz="quarter" idx="5"/>
          </p:nvPr>
        </p:nvSpPr>
        <p:spPr/>
        <p:txBody>
          <a:bodyPr/>
          <a:lstStyle/>
          <a:p>
            <a:fld id="{33A1CF99-E9FD-F44E-AA40-1D2E98F34AD6}" type="slidenum">
              <a:rPr lang="en-US" smtClean="0"/>
              <a:t>21</a:t>
            </a:fld>
            <a:endParaRPr lang="en-US"/>
          </a:p>
        </p:txBody>
      </p:sp>
    </p:spTree>
    <p:extLst>
      <p:ext uri="{BB962C8B-B14F-4D97-AF65-F5344CB8AC3E}">
        <p14:creationId xmlns:p14="http://schemas.microsoft.com/office/powerpoint/2010/main" val="1967459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area</a:t>
            </a:r>
            <a:r>
              <a:rPr lang="en-US" baseline="0" dirty="0"/>
              <a:t> for collaboration. If some of INAA member firms converge on tech tools used for analytics, audit management </a:t>
            </a:r>
            <a:r>
              <a:rPr lang="en-US" baseline="0" dirty="0" err="1"/>
              <a:t>etc</a:t>
            </a:r>
            <a:r>
              <a:rPr lang="en-US" baseline="0" dirty="0"/>
              <a:t> there could be a lot of learning and synergy.</a:t>
            </a:r>
          </a:p>
          <a:p>
            <a:endParaRPr lang="en-US" baseline="0" dirty="0"/>
          </a:p>
          <a:p>
            <a:r>
              <a:rPr lang="en-US" baseline="0" dirty="0"/>
              <a:t>Automation experiments and showcasing. Walk the talk.</a:t>
            </a:r>
            <a:endParaRPr lang="en-US" dirty="0"/>
          </a:p>
        </p:txBody>
      </p:sp>
      <p:sp>
        <p:nvSpPr>
          <p:cNvPr id="4" name="Slide Number Placeholder 3"/>
          <p:cNvSpPr>
            <a:spLocks noGrp="1"/>
          </p:cNvSpPr>
          <p:nvPr>
            <p:ph type="sldNum" sz="quarter" idx="10"/>
          </p:nvPr>
        </p:nvSpPr>
        <p:spPr/>
        <p:txBody>
          <a:bodyPr/>
          <a:lstStyle/>
          <a:p>
            <a:fld id="{33A1CF99-E9FD-F44E-AA40-1D2E98F34AD6}" type="slidenum">
              <a:rPr lang="en-US" smtClean="0"/>
              <a:t>22</a:t>
            </a:fld>
            <a:endParaRPr lang="en-US"/>
          </a:p>
        </p:txBody>
      </p:sp>
    </p:spTree>
    <p:extLst>
      <p:ext uri="{BB962C8B-B14F-4D97-AF65-F5344CB8AC3E}">
        <p14:creationId xmlns:p14="http://schemas.microsoft.com/office/powerpoint/2010/main" val="1137945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 much focus on low risk items, non-consequential issues </a:t>
            </a:r>
            <a:r>
              <a:rPr lang="mr-IN" dirty="0"/>
              <a:t>–</a:t>
            </a:r>
            <a:r>
              <a:rPr lang="en-US" dirty="0"/>
              <a:t> we may miss the larger picture altogether.</a:t>
            </a:r>
          </a:p>
        </p:txBody>
      </p:sp>
      <p:sp>
        <p:nvSpPr>
          <p:cNvPr id="4" name="Slide Number Placeholder 3"/>
          <p:cNvSpPr>
            <a:spLocks noGrp="1"/>
          </p:cNvSpPr>
          <p:nvPr>
            <p:ph type="sldNum" sz="quarter" idx="10"/>
          </p:nvPr>
        </p:nvSpPr>
        <p:spPr/>
        <p:txBody>
          <a:bodyPr/>
          <a:lstStyle/>
          <a:p>
            <a:fld id="{33A1CF99-E9FD-F44E-AA40-1D2E98F34AD6}" type="slidenum">
              <a:rPr lang="en-US" smtClean="0"/>
              <a:t>23</a:t>
            </a:fld>
            <a:endParaRPr lang="en-US"/>
          </a:p>
        </p:txBody>
      </p:sp>
    </p:spTree>
    <p:extLst>
      <p:ext uri="{BB962C8B-B14F-4D97-AF65-F5344CB8AC3E}">
        <p14:creationId xmlns:p14="http://schemas.microsoft.com/office/powerpoint/2010/main" val="1381001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350"/>
          </a:p>
        </p:txBody>
      </p:sp>
      <p:sp useBgFill="1">
        <p:nvSpPr>
          <p:cNvPr id="13" name="Rounded Rectangle 12"/>
          <p:cNvSpPr/>
          <p:nvPr/>
        </p:nvSpPr>
        <p:spPr>
          <a:xfrm>
            <a:off x="65313" y="69757"/>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350"/>
          </a:p>
        </p:txBody>
      </p:sp>
      <p:sp>
        <p:nvSpPr>
          <p:cNvPr id="9" name="Subtitle 8"/>
          <p:cNvSpPr>
            <a:spLocks noGrp="1"/>
          </p:cNvSpPr>
          <p:nvPr>
            <p:ph type="subTitle" idx="1"/>
          </p:nvPr>
        </p:nvSpPr>
        <p:spPr>
          <a:xfrm>
            <a:off x="1295400" y="3200400"/>
            <a:ext cx="6400800" cy="1600200"/>
          </a:xfrm>
        </p:spPr>
        <p:txBody>
          <a:bodyPr/>
          <a:lstStyle>
            <a:lvl1pPr marL="0" indent="0" algn="ctr">
              <a:buNone/>
              <a:defRPr sz="1950">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GB"/>
              <a:t>Click to edit Master subtitle style</a:t>
            </a:r>
            <a:endParaRPr kumimoji="0" lang="en-US"/>
          </a:p>
        </p:txBody>
      </p:sp>
      <p:sp>
        <p:nvSpPr>
          <p:cNvPr id="28" name="Date Placeholder 27"/>
          <p:cNvSpPr>
            <a:spLocks noGrp="1"/>
          </p:cNvSpPr>
          <p:nvPr>
            <p:ph type="dt" sz="half" idx="10"/>
          </p:nvPr>
        </p:nvSpPr>
        <p:spPr/>
        <p:txBody>
          <a:bodyPr/>
          <a:lstStyle/>
          <a:p>
            <a:r>
              <a:rPr lang="en-IN"/>
              <a:t>20/03/24</a:t>
            </a:r>
            <a:endParaRPr lang="en-US" dirty="0"/>
          </a:p>
        </p:txBody>
      </p:sp>
      <p:sp>
        <p:nvSpPr>
          <p:cNvPr id="17" name="Footer Placeholder 16"/>
          <p:cNvSpPr>
            <a:spLocks noGrp="1"/>
          </p:cNvSpPr>
          <p:nvPr>
            <p:ph type="ftr" sz="quarter" idx="11"/>
          </p:nvPr>
        </p:nvSpPr>
        <p:spPr/>
        <p:txBody>
          <a:bodyPr/>
          <a:lstStyle/>
          <a:p>
            <a:r>
              <a:rPr lang="en-US"/>
              <a:t>CA Nandita Parekh</a:t>
            </a:r>
            <a:endParaRPr lang="en-US" dirty="0"/>
          </a:p>
        </p:txBody>
      </p:sp>
      <p:sp>
        <p:nvSpPr>
          <p:cNvPr id="29" name="Slide Number Placeholder 28"/>
          <p:cNvSpPr>
            <a:spLocks noGrp="1"/>
          </p:cNvSpPr>
          <p:nvPr>
            <p:ph type="sldNum" sz="quarter" idx="12"/>
          </p:nvPr>
        </p:nvSpPr>
        <p:spPr/>
        <p:txBody>
          <a:bodyPr lIns="0" tIns="0" rIns="0" bIns="0">
            <a:noAutofit/>
          </a:bodyPr>
          <a:lstStyle>
            <a:lvl1pPr>
              <a:defRPr sz="1050">
                <a:solidFill>
                  <a:srgbClr val="FFFFFF"/>
                </a:solidFill>
              </a:defRPr>
            </a:lvl1pPr>
          </a:lstStyle>
          <a:p>
            <a:fld id="{4FAB73BC-B049-4115-A692-8D63A059BFB8}" type="slidenum">
              <a:rPr lang="en-US" smtClean="0"/>
              <a:pPr/>
              <a:t>‹#›</a:t>
            </a:fld>
            <a:endParaRPr lang="en-US" dirty="0"/>
          </a:p>
        </p:txBody>
      </p:sp>
      <p:sp>
        <p:nvSpPr>
          <p:cNvPr id="7" name="Rectangle 6"/>
          <p:cNvSpPr/>
          <p:nvPr/>
        </p:nvSpPr>
        <p:spPr>
          <a:xfrm>
            <a:off x="62932" y="1449305"/>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0" name="Rectangle 9"/>
          <p:cNvSpPr/>
          <p:nvPr/>
        </p:nvSpPr>
        <p:spPr>
          <a:xfrm>
            <a:off x="62932"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1" name="Rectangle 10"/>
          <p:cNvSpPr/>
          <p:nvPr/>
        </p:nvSpPr>
        <p:spPr>
          <a:xfrm>
            <a:off x="62932"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Title 7"/>
          <p:cNvSpPr>
            <a:spLocks noGrp="1"/>
          </p:cNvSpPr>
          <p:nvPr>
            <p:ph type="ctrTitle"/>
          </p:nvPr>
        </p:nvSpPr>
        <p:spPr>
          <a:xfrm>
            <a:off x="457200" y="1505932"/>
            <a:ext cx="8229600" cy="1470025"/>
          </a:xfrm>
        </p:spPr>
        <p:txBody>
          <a:bodyPr anchor="ctr"/>
          <a:lstStyle>
            <a:lvl1pPr algn="ctr">
              <a:defRPr lang="en-US" dirty="0">
                <a:solidFill>
                  <a:srgbClr val="FFFFFF"/>
                </a:solidFill>
              </a:defRPr>
            </a:lvl1pPr>
          </a:lstStyle>
          <a:p>
            <a:r>
              <a:rPr kumimoji="0" lang="en-GB"/>
              <a:t>Click to edit Master title style</a:t>
            </a:r>
            <a:endParaRPr kumimoji="0" lang="en-US"/>
          </a:p>
        </p:txBody>
      </p:sp>
    </p:spTree>
    <p:extLst>
      <p:ext uri="{BB962C8B-B14F-4D97-AF65-F5344CB8AC3E}">
        <p14:creationId xmlns:p14="http://schemas.microsoft.com/office/powerpoint/2010/main" val="2809579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GB"/>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
        <p:nvSpPr>
          <p:cNvPr id="4" name="Date Placeholder 3"/>
          <p:cNvSpPr>
            <a:spLocks noGrp="1"/>
          </p:cNvSpPr>
          <p:nvPr>
            <p:ph type="dt" sz="half" idx="10"/>
          </p:nvPr>
        </p:nvSpPr>
        <p:spPr/>
        <p:txBody>
          <a:bodyPr/>
          <a:lstStyle/>
          <a:p>
            <a:r>
              <a:rPr lang="en-IN"/>
              <a:t>20/03/24</a:t>
            </a:r>
            <a:endParaRPr lang="en-US" dirty="0"/>
          </a:p>
        </p:txBody>
      </p:sp>
      <p:sp>
        <p:nvSpPr>
          <p:cNvPr id="5" name="Footer Placeholder 4"/>
          <p:cNvSpPr>
            <a:spLocks noGrp="1"/>
          </p:cNvSpPr>
          <p:nvPr>
            <p:ph type="ftr" sz="quarter" idx="11"/>
          </p:nvPr>
        </p:nvSpPr>
        <p:spPr/>
        <p:txBody>
          <a:bodyPr/>
          <a:lstStyle/>
          <a:p>
            <a:r>
              <a:rPr lang="en-US"/>
              <a:t>CA Nandita Parekh</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0168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11680" cy="5851525"/>
          </a:xfrm>
        </p:spPr>
        <p:txBody>
          <a:bodyPr vert="eaVert"/>
          <a:lstStyle/>
          <a:p>
            <a:r>
              <a:rPr kumimoji="0" lang="en-GB"/>
              <a:t>Click to edit Master title style</a:t>
            </a:r>
            <a:endParaRPr kumimoji="0" lang="en-US"/>
          </a:p>
        </p:txBody>
      </p:sp>
      <p:sp>
        <p:nvSpPr>
          <p:cNvPr id="3" name="Vertical Text Placeholder 2"/>
          <p:cNvSpPr>
            <a:spLocks noGrp="1"/>
          </p:cNvSpPr>
          <p:nvPr>
            <p:ph type="body" orient="vert" idx="1"/>
          </p:nvPr>
        </p:nvSpPr>
        <p:spPr>
          <a:xfrm>
            <a:off x="914400" y="274642"/>
            <a:ext cx="5562600" cy="5851525"/>
          </a:xfrm>
        </p:spPr>
        <p:txBody>
          <a:bodyPr vert="eaVert"/>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
        <p:nvSpPr>
          <p:cNvPr id="4" name="Date Placeholder 3"/>
          <p:cNvSpPr>
            <a:spLocks noGrp="1"/>
          </p:cNvSpPr>
          <p:nvPr>
            <p:ph type="dt" sz="half" idx="10"/>
          </p:nvPr>
        </p:nvSpPr>
        <p:spPr/>
        <p:txBody>
          <a:bodyPr/>
          <a:lstStyle/>
          <a:p>
            <a:r>
              <a:rPr lang="en-IN"/>
              <a:t>20/03/24</a:t>
            </a:r>
            <a:endParaRPr lang="en-US" dirty="0"/>
          </a:p>
        </p:txBody>
      </p:sp>
      <p:sp>
        <p:nvSpPr>
          <p:cNvPr id="5" name="Footer Placeholder 4"/>
          <p:cNvSpPr>
            <a:spLocks noGrp="1"/>
          </p:cNvSpPr>
          <p:nvPr>
            <p:ph type="ftr" sz="quarter" idx="11"/>
          </p:nvPr>
        </p:nvSpPr>
        <p:spPr/>
        <p:txBody>
          <a:bodyPr/>
          <a:lstStyle/>
          <a:p>
            <a:r>
              <a:rPr lang="en-US"/>
              <a:t>CA Nandita Parekh</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272532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8134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8266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09"/>
            <a:ext cx="38862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7597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8924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1023409"/>
            <a:ext cx="2020094"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8"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8"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2130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12310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44654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82034"/>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4"/>
            <a:ext cx="1504157"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7588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GB"/>
              <a:t>Click to edit Master title style</a:t>
            </a:r>
            <a:endParaRPr kumimoji="0" lang="en-US"/>
          </a:p>
        </p:txBody>
      </p:sp>
      <p:sp>
        <p:nvSpPr>
          <p:cNvPr id="4" name="Date Placeholder 3"/>
          <p:cNvSpPr>
            <a:spLocks noGrp="1"/>
          </p:cNvSpPr>
          <p:nvPr>
            <p:ph type="dt" sz="half" idx="10"/>
          </p:nvPr>
        </p:nvSpPr>
        <p:spPr/>
        <p:txBody>
          <a:bodyPr/>
          <a:lstStyle/>
          <a:p>
            <a:r>
              <a:rPr lang="en-IN"/>
              <a:t>20/03/24</a:t>
            </a:r>
            <a:endParaRPr lang="en-US" dirty="0"/>
          </a:p>
        </p:txBody>
      </p:sp>
      <p:sp>
        <p:nvSpPr>
          <p:cNvPr id="5" name="Footer Placeholder 4"/>
          <p:cNvSpPr>
            <a:spLocks noGrp="1"/>
          </p:cNvSpPr>
          <p:nvPr>
            <p:ph type="ftr" sz="quarter" idx="11"/>
          </p:nvPr>
        </p:nvSpPr>
        <p:spPr/>
        <p:txBody>
          <a:bodyPr/>
          <a:lstStyle/>
          <a:p>
            <a:r>
              <a:rPr lang="en-US"/>
              <a:t>CA Nandita Parekh</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Tree>
    <p:extLst>
      <p:ext uri="{BB962C8B-B14F-4D97-AF65-F5344CB8AC3E}">
        <p14:creationId xmlns:p14="http://schemas.microsoft.com/office/powerpoint/2010/main" val="2939106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29393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28193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2"/>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2"/>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4152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350"/>
          </a:p>
        </p:txBody>
      </p:sp>
      <p:sp useBgFill="1">
        <p:nvSpPr>
          <p:cNvPr id="10" name="Rounded Rectangle 9"/>
          <p:cNvSpPr/>
          <p:nvPr/>
        </p:nvSpPr>
        <p:spPr>
          <a:xfrm>
            <a:off x="65313" y="69757"/>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sz="1350"/>
          </a:p>
        </p:txBody>
      </p:sp>
      <p:sp>
        <p:nvSpPr>
          <p:cNvPr id="2" name="Title 1"/>
          <p:cNvSpPr>
            <a:spLocks noGrp="1"/>
          </p:cNvSpPr>
          <p:nvPr>
            <p:ph type="title"/>
          </p:nvPr>
        </p:nvSpPr>
        <p:spPr>
          <a:xfrm>
            <a:off x="722313" y="952502"/>
            <a:ext cx="7772400" cy="1362075"/>
          </a:xfrm>
        </p:spPr>
        <p:txBody>
          <a:bodyPr anchor="b" anchorCtr="0"/>
          <a:lstStyle>
            <a:lvl1pPr algn="l">
              <a:buNone/>
              <a:defRPr sz="3000" b="0" cap="none"/>
            </a:lvl1pPr>
          </a:lstStyle>
          <a:p>
            <a:r>
              <a:rPr kumimoji="0" lang="en-GB"/>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1800">
                <a:solidFill>
                  <a:schemeClr val="tx1">
                    <a:tint val="75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GB"/>
              <a:t>Click to edit Master text styles</a:t>
            </a:r>
          </a:p>
        </p:txBody>
      </p:sp>
      <p:sp>
        <p:nvSpPr>
          <p:cNvPr id="4" name="Date Placeholder 3"/>
          <p:cNvSpPr>
            <a:spLocks noGrp="1"/>
          </p:cNvSpPr>
          <p:nvPr>
            <p:ph type="dt" sz="half" idx="10"/>
          </p:nvPr>
        </p:nvSpPr>
        <p:spPr/>
        <p:txBody>
          <a:bodyPr/>
          <a:lstStyle/>
          <a:p>
            <a:r>
              <a:rPr lang="en-IN"/>
              <a:t>20/03/24</a:t>
            </a:r>
            <a:endParaRPr lang="en-US" dirty="0"/>
          </a:p>
        </p:txBody>
      </p:sp>
      <p:sp>
        <p:nvSpPr>
          <p:cNvPr id="5" name="Footer Placeholder 4"/>
          <p:cNvSpPr>
            <a:spLocks noGrp="1"/>
          </p:cNvSpPr>
          <p:nvPr>
            <p:ph type="ftr" sz="quarter" idx="11"/>
          </p:nvPr>
        </p:nvSpPr>
        <p:spPr>
          <a:xfrm>
            <a:off x="800100" y="6172200"/>
            <a:ext cx="4000500" cy="457200"/>
          </a:xfrm>
        </p:spPr>
        <p:txBody>
          <a:bodyPr/>
          <a:lstStyle/>
          <a:p>
            <a:r>
              <a:rPr lang="en-US"/>
              <a:t>CA Nandita Parekh</a:t>
            </a:r>
            <a:endParaRPr lang="en-US" dirty="0"/>
          </a:p>
        </p:txBody>
      </p:sp>
      <p:sp>
        <p:nvSpPr>
          <p:cNvPr id="7" name="Rectangle 6"/>
          <p:cNvSpPr/>
          <p:nvPr/>
        </p:nvSpPr>
        <p:spPr>
          <a:xfrm flipV="1">
            <a:off x="69413"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69147" y="2341477"/>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9" name="Rectangle 8"/>
          <p:cNvSpPr/>
          <p:nvPr/>
        </p:nvSpPr>
        <p:spPr>
          <a:xfrm>
            <a:off x="68307"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6" name="Slide Number Placeholder 5"/>
          <p:cNvSpPr>
            <a:spLocks noGrp="1"/>
          </p:cNvSpPr>
          <p:nvPr>
            <p:ph type="sldNum" sz="quarter" idx="12"/>
          </p:nvPr>
        </p:nvSpPr>
        <p:spPr>
          <a:xfrm>
            <a:off x="146304" y="6208776"/>
            <a:ext cx="457200" cy="457200"/>
          </a:xfrm>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008958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GB"/>
              <a:t>Click to edit Master title style</a:t>
            </a:r>
            <a:endParaRPr kumimoji="0" lang="en-US"/>
          </a:p>
        </p:txBody>
      </p:sp>
      <p:sp>
        <p:nvSpPr>
          <p:cNvPr id="5" name="Date Placeholder 4"/>
          <p:cNvSpPr>
            <a:spLocks noGrp="1"/>
          </p:cNvSpPr>
          <p:nvPr>
            <p:ph type="dt" sz="half" idx="10"/>
          </p:nvPr>
        </p:nvSpPr>
        <p:spPr/>
        <p:txBody>
          <a:bodyPr/>
          <a:lstStyle/>
          <a:p>
            <a:r>
              <a:rPr lang="en-IN"/>
              <a:t>20/03/24</a:t>
            </a:r>
            <a:endParaRPr lang="en-US" dirty="0"/>
          </a:p>
        </p:txBody>
      </p:sp>
      <p:sp>
        <p:nvSpPr>
          <p:cNvPr id="6" name="Footer Placeholder 5"/>
          <p:cNvSpPr>
            <a:spLocks noGrp="1"/>
          </p:cNvSpPr>
          <p:nvPr>
            <p:ph type="ftr" sz="quarter" idx="11"/>
          </p:nvPr>
        </p:nvSpPr>
        <p:spPr/>
        <p:txBody>
          <a:bodyPr/>
          <a:lstStyle/>
          <a:p>
            <a:r>
              <a:rPr lang="en-US"/>
              <a:t>CA Nandita Parekh</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Tree>
    <p:extLst>
      <p:ext uri="{BB962C8B-B14F-4D97-AF65-F5344CB8AC3E}">
        <p14:creationId xmlns:p14="http://schemas.microsoft.com/office/powerpoint/2010/main" val="4240200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GB"/>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1800" b="1">
                <a:solidFill>
                  <a:schemeClr val="accent1"/>
                </a:solidFill>
                <a:latin typeface="+mj-lt"/>
                <a:ea typeface="+mj-ea"/>
                <a:cs typeface="+mj-cs"/>
              </a:defRPr>
            </a:lvl1pPr>
            <a:lvl2pPr>
              <a:buNone/>
              <a:defRPr sz="1500" b="1"/>
            </a:lvl2pPr>
            <a:lvl3pPr>
              <a:buNone/>
              <a:defRPr sz="1350" b="1"/>
            </a:lvl3pPr>
            <a:lvl4pPr>
              <a:buNone/>
              <a:defRPr sz="1200" b="1"/>
            </a:lvl4pPr>
            <a:lvl5pPr>
              <a:buNone/>
              <a:defRPr sz="1200" b="1"/>
            </a:lvl5pPr>
          </a:lstStyle>
          <a:p>
            <a:pPr lvl="0" eaLnBrk="1" latinLnBrk="0" hangingPunct="1"/>
            <a:r>
              <a:rPr kumimoji="0" lang="en-GB"/>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1800" b="1">
                <a:solidFill>
                  <a:schemeClr val="accent1"/>
                </a:solidFill>
                <a:latin typeface="+mj-lt"/>
                <a:ea typeface="+mj-ea"/>
                <a:cs typeface="+mj-cs"/>
              </a:defRPr>
            </a:lvl1pPr>
            <a:lvl2pPr>
              <a:buNone/>
              <a:defRPr sz="1500" b="1"/>
            </a:lvl2pPr>
            <a:lvl3pPr>
              <a:buNone/>
              <a:defRPr sz="1350" b="1"/>
            </a:lvl3pPr>
            <a:lvl4pPr>
              <a:buNone/>
              <a:defRPr sz="1200" b="1"/>
            </a:lvl4pPr>
            <a:lvl5pPr>
              <a:buNone/>
              <a:defRPr sz="1200" b="1"/>
            </a:lvl5pPr>
          </a:lstStyle>
          <a:p>
            <a:pPr lvl="0" eaLnBrk="1" latinLnBrk="0" hangingPunct="1"/>
            <a:r>
              <a:rPr kumimoji="0" lang="en-GB"/>
              <a:t>Click to edit Master text styles</a:t>
            </a:r>
          </a:p>
        </p:txBody>
      </p:sp>
      <p:sp>
        <p:nvSpPr>
          <p:cNvPr id="7" name="Date Placeholder 6"/>
          <p:cNvSpPr>
            <a:spLocks noGrp="1"/>
          </p:cNvSpPr>
          <p:nvPr>
            <p:ph type="dt" sz="half" idx="10"/>
          </p:nvPr>
        </p:nvSpPr>
        <p:spPr/>
        <p:txBody>
          <a:bodyPr/>
          <a:lstStyle/>
          <a:p>
            <a:r>
              <a:rPr lang="en-IN"/>
              <a:t>20/03/24</a:t>
            </a:r>
            <a:endParaRPr lang="en-US" dirty="0"/>
          </a:p>
        </p:txBody>
      </p:sp>
      <p:sp>
        <p:nvSpPr>
          <p:cNvPr id="8" name="Footer Placeholder 7"/>
          <p:cNvSpPr>
            <a:spLocks noGrp="1"/>
          </p:cNvSpPr>
          <p:nvPr>
            <p:ph type="ftr" sz="quarter" idx="11"/>
          </p:nvPr>
        </p:nvSpPr>
        <p:spPr/>
        <p:txBody>
          <a:bodyPr/>
          <a:lstStyle/>
          <a:p>
            <a:r>
              <a:rPr lang="en-US"/>
              <a:t>CA Nandita Parekh</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Tree>
    <p:extLst>
      <p:ext uri="{BB962C8B-B14F-4D97-AF65-F5344CB8AC3E}">
        <p14:creationId xmlns:p14="http://schemas.microsoft.com/office/powerpoint/2010/main" val="98095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GB"/>
              <a:t>Click to edit Master title style</a:t>
            </a:r>
            <a:endParaRPr kumimoji="0" lang="en-US"/>
          </a:p>
        </p:txBody>
      </p:sp>
      <p:sp>
        <p:nvSpPr>
          <p:cNvPr id="3" name="Date Placeholder 2"/>
          <p:cNvSpPr>
            <a:spLocks noGrp="1"/>
          </p:cNvSpPr>
          <p:nvPr>
            <p:ph type="dt" sz="half" idx="10"/>
          </p:nvPr>
        </p:nvSpPr>
        <p:spPr/>
        <p:txBody>
          <a:bodyPr/>
          <a:lstStyle/>
          <a:p>
            <a:r>
              <a:rPr lang="en-IN"/>
              <a:t>20/03/24</a:t>
            </a:r>
            <a:endParaRPr lang="en-US" dirty="0"/>
          </a:p>
        </p:txBody>
      </p:sp>
      <p:sp>
        <p:nvSpPr>
          <p:cNvPr id="4" name="Footer Placeholder 3"/>
          <p:cNvSpPr>
            <a:spLocks noGrp="1"/>
          </p:cNvSpPr>
          <p:nvPr>
            <p:ph type="ftr" sz="quarter" idx="11"/>
          </p:nvPr>
        </p:nvSpPr>
        <p:spPr/>
        <p:txBody>
          <a:bodyPr/>
          <a:lstStyle/>
          <a:p>
            <a:r>
              <a:rPr lang="en-US"/>
              <a:t>CA Nandita Parekh</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4871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IN"/>
              <a:t>20/03/24</a:t>
            </a:r>
            <a:endParaRPr lang="en-US" dirty="0"/>
          </a:p>
        </p:txBody>
      </p:sp>
      <p:sp>
        <p:nvSpPr>
          <p:cNvPr id="3" name="Footer Placeholder 2"/>
          <p:cNvSpPr>
            <a:spLocks noGrp="1"/>
          </p:cNvSpPr>
          <p:nvPr>
            <p:ph type="ftr" sz="quarter" idx="11"/>
          </p:nvPr>
        </p:nvSpPr>
        <p:spPr/>
        <p:txBody>
          <a:bodyPr/>
          <a:lstStyle/>
          <a:p>
            <a:r>
              <a:rPr lang="en-US"/>
              <a:t>CA Nandita Parekh</a:t>
            </a:r>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688366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350"/>
          </a:p>
        </p:txBody>
      </p:sp>
      <p:sp>
        <p:nvSpPr>
          <p:cNvPr id="2" name="Title 1"/>
          <p:cNvSpPr>
            <a:spLocks noGrp="1"/>
          </p:cNvSpPr>
          <p:nvPr>
            <p:ph type="title"/>
          </p:nvPr>
        </p:nvSpPr>
        <p:spPr>
          <a:xfrm>
            <a:off x="914400" y="273050"/>
            <a:ext cx="7772400" cy="1143000"/>
          </a:xfrm>
        </p:spPr>
        <p:txBody>
          <a:bodyPr anchor="b" anchorCtr="0"/>
          <a:lstStyle>
            <a:lvl1pPr algn="l">
              <a:buNone/>
              <a:defRPr sz="3000" b="0"/>
            </a:lvl1pPr>
          </a:lstStyle>
          <a:p>
            <a:r>
              <a:rPr kumimoji="0" lang="en-GB"/>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350"/>
            </a:lvl1pPr>
            <a:lvl2pPr>
              <a:buNone/>
              <a:defRPr sz="900"/>
            </a:lvl2pPr>
            <a:lvl3pPr>
              <a:buNone/>
              <a:defRPr sz="750"/>
            </a:lvl3pPr>
            <a:lvl4pPr>
              <a:buNone/>
              <a:defRPr sz="675"/>
            </a:lvl4pPr>
            <a:lvl5pPr>
              <a:buNone/>
              <a:defRPr sz="675"/>
            </a:lvl5pPr>
          </a:lstStyle>
          <a:p>
            <a:pPr lvl="0" eaLnBrk="1" latinLnBrk="0" hangingPunct="1"/>
            <a:r>
              <a:rPr kumimoji="0" lang="en-GB"/>
              <a:t>Click to edit Master text styles</a:t>
            </a:r>
          </a:p>
        </p:txBody>
      </p:sp>
      <p:sp>
        <p:nvSpPr>
          <p:cNvPr id="5" name="Date Placeholder 4"/>
          <p:cNvSpPr>
            <a:spLocks noGrp="1"/>
          </p:cNvSpPr>
          <p:nvPr>
            <p:ph type="dt" sz="half" idx="10"/>
          </p:nvPr>
        </p:nvSpPr>
        <p:spPr/>
        <p:txBody>
          <a:bodyPr/>
          <a:lstStyle/>
          <a:p>
            <a:r>
              <a:rPr lang="en-IN"/>
              <a:t>20/03/24</a:t>
            </a:r>
            <a:endParaRPr lang="en-US" dirty="0"/>
          </a:p>
        </p:txBody>
      </p:sp>
      <p:sp>
        <p:nvSpPr>
          <p:cNvPr id="6" name="Footer Placeholder 5"/>
          <p:cNvSpPr>
            <a:spLocks noGrp="1"/>
          </p:cNvSpPr>
          <p:nvPr>
            <p:ph type="ftr" sz="quarter" idx="11"/>
          </p:nvPr>
        </p:nvSpPr>
        <p:spPr/>
        <p:txBody>
          <a:bodyPr/>
          <a:lstStyle/>
          <a:p>
            <a:r>
              <a:rPr lang="en-US"/>
              <a:t>CA Nandita Parekh</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Tree>
    <p:extLst>
      <p:ext uri="{BB962C8B-B14F-4D97-AF65-F5344CB8AC3E}">
        <p14:creationId xmlns:p14="http://schemas.microsoft.com/office/powerpoint/2010/main" val="4147048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100" b="0"/>
            </a:lvl1pPr>
          </a:lstStyle>
          <a:p>
            <a:r>
              <a:rPr kumimoji="0" lang="en-GB"/>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200"/>
            </a:lvl1pPr>
            <a:lvl2pPr>
              <a:defRPr sz="900"/>
            </a:lvl2pPr>
            <a:lvl3pPr>
              <a:defRPr sz="750"/>
            </a:lvl3pPr>
            <a:lvl4pPr>
              <a:defRPr sz="675"/>
            </a:lvl4pPr>
            <a:lvl5pPr>
              <a:defRPr sz="675"/>
            </a:lvl5pPr>
          </a:lstStyle>
          <a:p>
            <a:pPr lvl="0" eaLnBrk="1" latinLnBrk="0" hangingPunct="1"/>
            <a:r>
              <a:rPr kumimoji="0" lang="en-GB"/>
              <a:t>Click to edit Master text styles</a:t>
            </a:r>
          </a:p>
        </p:txBody>
      </p:sp>
      <p:sp>
        <p:nvSpPr>
          <p:cNvPr id="5" name="Date Placeholder 4"/>
          <p:cNvSpPr>
            <a:spLocks noGrp="1"/>
          </p:cNvSpPr>
          <p:nvPr>
            <p:ph type="dt" sz="half" idx="10"/>
          </p:nvPr>
        </p:nvSpPr>
        <p:spPr/>
        <p:txBody>
          <a:bodyPr/>
          <a:lstStyle/>
          <a:p>
            <a:r>
              <a:rPr lang="en-IN"/>
              <a:t>20/03/24</a:t>
            </a:r>
            <a:endParaRPr lang="en-US" dirty="0"/>
          </a:p>
        </p:txBody>
      </p:sp>
      <p:sp>
        <p:nvSpPr>
          <p:cNvPr id="6" name="Footer Placeholder 5"/>
          <p:cNvSpPr>
            <a:spLocks noGrp="1"/>
          </p:cNvSpPr>
          <p:nvPr>
            <p:ph type="ftr" sz="quarter" idx="11"/>
          </p:nvPr>
        </p:nvSpPr>
        <p:spPr>
          <a:xfrm>
            <a:off x="914400" y="6172200"/>
            <a:ext cx="3886200" cy="457200"/>
          </a:xfrm>
        </p:spPr>
        <p:txBody>
          <a:bodyPr/>
          <a:lstStyle/>
          <a:p>
            <a:r>
              <a:rPr lang="en-US"/>
              <a:t>CA Nandita Parekh</a:t>
            </a:r>
            <a:endParaRPr lang="en-US" dirty="0"/>
          </a:p>
        </p:txBody>
      </p:sp>
      <p:sp>
        <p:nvSpPr>
          <p:cNvPr id="7" name="Slide Number Placeholder 6"/>
          <p:cNvSpPr>
            <a:spLocks noGrp="1"/>
          </p:cNvSpPr>
          <p:nvPr>
            <p:ph type="sldNum" sz="quarter" idx="12"/>
          </p:nvPr>
        </p:nvSpPr>
        <p:spPr>
          <a:xfrm>
            <a:off x="146304" y="6208776"/>
            <a:ext cx="457200" cy="457200"/>
          </a:xfrm>
        </p:spPr>
        <p:txBody>
          <a:bodyPr/>
          <a:lstStyle/>
          <a:p>
            <a:fld id="{4FAB73BC-B049-4115-A692-8D63A059BFB8}" type="slidenum">
              <a:rPr lang="en-US" smtClean="0"/>
              <a:pPr/>
              <a:t>‹#›</a:t>
            </a:fld>
            <a:endParaRPr lang="en-US" dirty="0"/>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2" name="Rectangle 11"/>
          <p:cNvSpPr/>
          <p:nvPr/>
        </p:nvSpPr>
        <p:spPr>
          <a:xfrm>
            <a:off x="68509" y="4650476"/>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3" name="Rectangle 12"/>
          <p:cNvSpPr/>
          <p:nvPr/>
        </p:nvSpPr>
        <p:spPr>
          <a:xfrm>
            <a:off x="68511" y="4773226"/>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 name="Picture Placeholder 2"/>
          <p:cNvSpPr>
            <a:spLocks noGrp="1"/>
          </p:cNvSpPr>
          <p:nvPr>
            <p:ph type="pic" idx="1"/>
          </p:nvPr>
        </p:nvSpPr>
        <p:spPr>
          <a:xfrm>
            <a:off x="68309" y="66677"/>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2400"/>
            </a:lvl1pPr>
          </a:lstStyle>
          <a:p>
            <a:r>
              <a:rPr kumimoji="0" lang="en-GB"/>
              <a:t>Click icon to add picture</a:t>
            </a:r>
            <a:endParaRPr kumimoji="0" lang="en-US" dirty="0"/>
          </a:p>
        </p:txBody>
      </p:sp>
    </p:spTree>
    <p:extLst>
      <p:ext uri="{BB962C8B-B14F-4D97-AF65-F5344CB8AC3E}">
        <p14:creationId xmlns:p14="http://schemas.microsoft.com/office/powerpoint/2010/main" val="631797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350"/>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GB"/>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GB"/>
              <a:t>Click to edit Master text styles</a:t>
            </a:r>
          </a:p>
          <a:p>
            <a:pPr lvl="1" eaLnBrk="1" latinLnBrk="0" hangingPunct="1"/>
            <a:r>
              <a:rPr kumimoji="0" lang="en-GB"/>
              <a:t>Second level</a:t>
            </a:r>
          </a:p>
          <a:p>
            <a:pPr lvl="2" eaLnBrk="1" latinLnBrk="0" hangingPunct="1"/>
            <a:r>
              <a:rPr kumimoji="0" lang="en-GB"/>
              <a:t>Third level</a:t>
            </a:r>
          </a:p>
          <a:p>
            <a:pPr lvl="3" eaLnBrk="1" latinLnBrk="0" hangingPunct="1"/>
            <a:r>
              <a:rPr kumimoji="0" lang="en-GB"/>
              <a:t>Fourth level</a:t>
            </a:r>
          </a:p>
          <a:p>
            <a:pPr lvl="4" eaLnBrk="1" latinLnBrk="0" hangingPunct="1"/>
            <a:r>
              <a:rPr kumimoji="0" lang="en-GB"/>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050">
                <a:solidFill>
                  <a:schemeClr val="tx2"/>
                </a:solidFill>
              </a:defRPr>
            </a:lvl1pPr>
          </a:lstStyle>
          <a:p>
            <a:r>
              <a:rPr lang="en-IN"/>
              <a:t>20/03/24</a:t>
            </a:r>
            <a:endParaRPr lang="en-US" dirty="0"/>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050">
                <a:solidFill>
                  <a:schemeClr val="tx2"/>
                </a:solidFill>
              </a:defRPr>
            </a:lvl1pPr>
          </a:lstStyle>
          <a:p>
            <a:r>
              <a:rPr lang="en-US"/>
              <a:t>CA Nandita Parekh</a:t>
            </a:r>
            <a:endParaRPr lang="en-US" dirty="0"/>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050">
                <a:solidFill>
                  <a:srgbClr val="FFFFFF"/>
                </a:solidFill>
                <a:latin typeface="+mj-lt"/>
                <a:ea typeface="+mj-ea"/>
                <a:cs typeface="+mj-cs"/>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7008475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hdr="0" dt="0"/>
  <p:txStyles>
    <p:titleStyle>
      <a:lvl1pPr algn="l" rtl="0" eaLnBrk="1" latinLnBrk="0" hangingPunct="1">
        <a:spcBef>
          <a:spcPct val="0"/>
        </a:spcBef>
        <a:buNone/>
        <a:defRPr kumimoji="0" sz="3000" kern="1200">
          <a:solidFill>
            <a:schemeClr val="tx2"/>
          </a:solidFill>
          <a:latin typeface="+mj-lt"/>
          <a:ea typeface="+mj-ea"/>
          <a:cs typeface="+mj-cs"/>
        </a:defRPr>
      </a:lvl1pPr>
    </p:titleStyle>
    <p:bodyStyle>
      <a:lvl1pPr marL="205740" indent="-205740" algn="l" rtl="0" eaLnBrk="1" latinLnBrk="0" hangingPunct="1">
        <a:spcBef>
          <a:spcPts val="435"/>
        </a:spcBef>
        <a:buClr>
          <a:schemeClr val="accent1"/>
        </a:buClr>
        <a:buSzPct val="85000"/>
        <a:buFont typeface="Wingdings 2"/>
        <a:buChar char=""/>
        <a:defRPr kumimoji="0" sz="1950" kern="1200">
          <a:solidFill>
            <a:schemeClr val="tx1"/>
          </a:solidFill>
          <a:latin typeface="+mn-lt"/>
          <a:ea typeface="+mn-ea"/>
          <a:cs typeface="+mn-cs"/>
        </a:defRPr>
      </a:lvl1pPr>
      <a:lvl2pPr marL="411480" indent="-171450" algn="l" rtl="0" eaLnBrk="1" latinLnBrk="0" hangingPunct="1">
        <a:spcBef>
          <a:spcPts val="278"/>
        </a:spcBef>
        <a:buClr>
          <a:schemeClr val="accent2"/>
        </a:buClr>
        <a:buSzPct val="85000"/>
        <a:buFont typeface="Wingdings 2"/>
        <a:buChar char=""/>
        <a:defRPr kumimoji="0" sz="1800" kern="1200">
          <a:solidFill>
            <a:schemeClr val="tx1"/>
          </a:solidFill>
          <a:latin typeface="+mn-lt"/>
          <a:ea typeface="+mn-ea"/>
          <a:cs typeface="+mn-cs"/>
        </a:defRPr>
      </a:lvl2pPr>
      <a:lvl3pPr marL="617220" indent="-171450" algn="l" rtl="0" eaLnBrk="1" latinLnBrk="0" hangingPunct="1">
        <a:spcBef>
          <a:spcPts val="278"/>
        </a:spcBef>
        <a:buClr>
          <a:schemeClr val="accent1">
            <a:tint val="60000"/>
          </a:schemeClr>
        </a:buClr>
        <a:buSzPct val="85000"/>
        <a:buFont typeface="Wingdings 2"/>
        <a:buChar char=""/>
        <a:defRPr kumimoji="0" sz="1500" kern="1200">
          <a:solidFill>
            <a:schemeClr val="tx1"/>
          </a:solidFill>
          <a:latin typeface="+mn-lt"/>
          <a:ea typeface="+mn-ea"/>
          <a:cs typeface="+mn-cs"/>
        </a:defRPr>
      </a:lvl3pPr>
      <a:lvl4pPr marL="822960" indent="-171450" algn="l" rtl="0" eaLnBrk="1" latinLnBrk="0" hangingPunct="1">
        <a:spcBef>
          <a:spcPts val="278"/>
        </a:spcBef>
        <a:buClr>
          <a:schemeClr val="accent3"/>
        </a:buClr>
        <a:buSzPct val="80000"/>
        <a:buFont typeface="Wingdings 2"/>
        <a:buChar char=""/>
        <a:defRPr kumimoji="0" sz="1500" kern="1200">
          <a:solidFill>
            <a:schemeClr val="tx1"/>
          </a:solidFill>
          <a:latin typeface="+mn-lt"/>
          <a:ea typeface="+mn-ea"/>
          <a:cs typeface="+mn-cs"/>
        </a:defRPr>
      </a:lvl4pPr>
      <a:lvl5pPr marL="1028700" indent="-171450" algn="l" rtl="0" eaLnBrk="1" latinLnBrk="0" hangingPunct="1">
        <a:spcBef>
          <a:spcPts val="278"/>
        </a:spcBef>
        <a:buClr>
          <a:schemeClr val="accent3"/>
        </a:buClr>
        <a:buFontTx/>
        <a:buChar char="o"/>
        <a:defRPr kumimoji="0" sz="1500" kern="1200">
          <a:solidFill>
            <a:schemeClr val="tx1"/>
          </a:solidFill>
          <a:latin typeface="+mn-lt"/>
          <a:ea typeface="+mn-ea"/>
          <a:cs typeface="+mn-cs"/>
        </a:defRPr>
      </a:lvl5pPr>
      <a:lvl6pPr marL="1234440" indent="-171450" algn="l" rtl="0" eaLnBrk="1" latinLnBrk="0" hangingPunct="1">
        <a:spcBef>
          <a:spcPts val="278"/>
        </a:spcBef>
        <a:buClr>
          <a:schemeClr val="accent3"/>
        </a:buClr>
        <a:buChar char="•"/>
        <a:defRPr kumimoji="0" sz="1350" kern="1200" baseline="0">
          <a:solidFill>
            <a:schemeClr val="tx1"/>
          </a:solidFill>
          <a:latin typeface="+mn-lt"/>
          <a:ea typeface="+mn-ea"/>
          <a:cs typeface="+mn-cs"/>
        </a:defRPr>
      </a:lvl6pPr>
      <a:lvl7pPr marL="1440180" indent="-171450" algn="l" rtl="0" eaLnBrk="1" latinLnBrk="0" hangingPunct="1">
        <a:spcBef>
          <a:spcPts val="278"/>
        </a:spcBef>
        <a:buClr>
          <a:schemeClr val="accent2"/>
        </a:buClr>
        <a:buChar char="•"/>
        <a:defRPr kumimoji="0" sz="1350" kern="1200">
          <a:solidFill>
            <a:schemeClr val="tx1"/>
          </a:solidFill>
          <a:latin typeface="+mn-lt"/>
          <a:ea typeface="+mn-ea"/>
          <a:cs typeface="+mn-cs"/>
        </a:defRPr>
      </a:lvl7pPr>
      <a:lvl8pPr marL="1645920" indent="-171450" algn="l" rtl="0" eaLnBrk="1" latinLnBrk="0" hangingPunct="1">
        <a:spcBef>
          <a:spcPts val="278"/>
        </a:spcBef>
        <a:buClr>
          <a:schemeClr val="accent1">
            <a:tint val="60000"/>
          </a:schemeClr>
        </a:buClr>
        <a:buChar char="•"/>
        <a:defRPr kumimoji="0" sz="1350" kern="1200">
          <a:solidFill>
            <a:schemeClr val="tx1"/>
          </a:solidFill>
          <a:latin typeface="+mn-lt"/>
          <a:ea typeface="+mn-ea"/>
          <a:cs typeface="+mn-cs"/>
        </a:defRPr>
      </a:lvl8pPr>
      <a:lvl9pPr marL="1851660" indent="-171450" algn="l" rtl="0" eaLnBrk="1" latinLnBrk="0" hangingPunct="1">
        <a:spcBef>
          <a:spcPts val="278"/>
        </a:spcBef>
        <a:buClr>
          <a:schemeClr val="accent2">
            <a:tint val="60000"/>
          </a:schemeClr>
        </a:buClr>
        <a:buChar char="•"/>
        <a:defRPr kumimoji="0" sz="135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0"/>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7"/>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5/16/2024</a:t>
            </a:fld>
            <a:endParaRPr lang="en-US"/>
          </a:p>
        </p:txBody>
      </p:sp>
      <p:sp>
        <p:nvSpPr>
          <p:cNvPr id="5" name="Footer Placeholder 4"/>
          <p:cNvSpPr>
            <a:spLocks noGrp="1"/>
          </p:cNvSpPr>
          <p:nvPr>
            <p:ph type="ftr" sz="quarter" idx="3"/>
          </p:nvPr>
        </p:nvSpPr>
        <p:spPr>
          <a:xfrm>
            <a:off x="1562100" y="4237567"/>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4237567"/>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033485"/>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8610" y="964707"/>
            <a:ext cx="1245390" cy="880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10" y="0"/>
            <a:ext cx="9141292" cy="6858000"/>
          </a:xfrm>
          <a:prstGeom prst="rect">
            <a:avLst/>
          </a:prstGeom>
        </p:spPr>
      </p:pic>
      <p:sp>
        <p:nvSpPr>
          <p:cNvPr id="8" name="Title 1"/>
          <p:cNvSpPr>
            <a:spLocks noGrp="1"/>
          </p:cNvSpPr>
          <p:nvPr>
            <p:ph type="ctrTitle"/>
          </p:nvPr>
        </p:nvSpPr>
        <p:spPr>
          <a:xfrm>
            <a:off x="1341917" y="1073910"/>
            <a:ext cx="7632848" cy="648072"/>
          </a:xfrm>
        </p:spPr>
        <p:txBody>
          <a:bodyPr>
            <a:normAutofit/>
            <a:scene3d>
              <a:camera prst="orthographicFront"/>
              <a:lightRig rig="balanced" dir="t">
                <a:rot lat="0" lon="0" rev="2100000"/>
              </a:lightRig>
            </a:scene3d>
            <a:sp3d extrusionH="57150" prstMaterial="metal">
              <a:bevelT w="38100" h="25400"/>
              <a:contourClr>
                <a:schemeClr val="bg2"/>
              </a:contourClr>
            </a:sp3d>
          </a:bodyPr>
          <a:lstStyle/>
          <a:p>
            <a:pPr algn="l"/>
            <a:r>
              <a:rPr lang="en-IN" sz="2100" b="1" dirty="0">
                <a:ln w="50800"/>
                <a:latin typeface="Georgia" panose="02040502050405020303" pitchFamily="18" charset="0"/>
              </a:rPr>
              <a:t>The Institute of Chartered Accountants of India</a:t>
            </a:r>
            <a:br>
              <a:rPr lang="en-IN" sz="2400" dirty="0">
                <a:ln w="50800"/>
                <a:latin typeface="Georgia" panose="02040502050405020303" pitchFamily="18" charset="0"/>
              </a:rPr>
            </a:br>
            <a:r>
              <a:rPr lang="en-IN" sz="1200" dirty="0">
                <a:ln w="50800"/>
                <a:latin typeface="Georgia" panose="02040502050405020303" pitchFamily="18" charset="0"/>
              </a:rPr>
              <a:t>(Set up by an Act of Parliament)</a:t>
            </a:r>
          </a:p>
        </p:txBody>
      </p:sp>
      <p:sp>
        <p:nvSpPr>
          <p:cNvPr id="9" name="TextBox 8"/>
          <p:cNvSpPr txBox="1"/>
          <p:nvPr/>
        </p:nvSpPr>
        <p:spPr>
          <a:xfrm>
            <a:off x="576064" y="1844825"/>
            <a:ext cx="8172400" cy="461665"/>
          </a:xfrm>
          <a:prstGeom prst="rect">
            <a:avLst/>
          </a:prstGeom>
          <a:noFill/>
        </p:spPr>
        <p:txBody>
          <a:bodyPr wrap="square" lIns="91440" tIns="45720" rIns="91440" bIns="45720" rtlCol="0">
            <a:spAutoFit/>
          </a:bodyPr>
          <a:lstStyle/>
          <a:p>
            <a:pPr algn="ctr" defTabSz="457200"/>
            <a:r>
              <a:rPr lang="en-IN" sz="2400" b="1" dirty="0">
                <a:solidFill>
                  <a:prstClr val="black"/>
                </a:solidFill>
                <a:latin typeface="Georgia" panose="02040502050405020303" pitchFamily="18" charset="0"/>
              </a:rPr>
              <a:t>Women Members Excellence Committee</a:t>
            </a:r>
          </a:p>
        </p:txBody>
      </p:sp>
      <p:sp>
        <p:nvSpPr>
          <p:cNvPr id="10" name="TextBox 9"/>
          <p:cNvSpPr txBox="1"/>
          <p:nvPr/>
        </p:nvSpPr>
        <p:spPr>
          <a:xfrm>
            <a:off x="2860900" y="2474765"/>
            <a:ext cx="3456384" cy="276999"/>
          </a:xfrm>
          <a:prstGeom prst="rect">
            <a:avLst/>
          </a:prstGeom>
          <a:noFill/>
        </p:spPr>
        <p:txBody>
          <a:bodyPr wrap="square" lIns="91440" tIns="45720" rIns="91440" bIns="45720" rtlCol="0">
            <a:spAutoFit/>
          </a:bodyPr>
          <a:lstStyle/>
          <a:p>
            <a:pPr algn="ctr" defTabSz="457200"/>
            <a:r>
              <a:rPr lang="en-IN" sz="1200" b="1" i="1" dirty="0">
                <a:solidFill>
                  <a:prstClr val="black"/>
                </a:solidFill>
                <a:latin typeface="Georgia" panose="02040502050405020303" pitchFamily="18" charset="0"/>
              </a:rPr>
              <a:t>Organises</a:t>
            </a:r>
          </a:p>
        </p:txBody>
      </p:sp>
      <p:sp>
        <p:nvSpPr>
          <p:cNvPr id="12" name="TextBox 11"/>
          <p:cNvSpPr txBox="1"/>
          <p:nvPr/>
        </p:nvSpPr>
        <p:spPr>
          <a:xfrm>
            <a:off x="593813" y="2866918"/>
            <a:ext cx="8106616" cy="400110"/>
          </a:xfrm>
          <a:prstGeom prst="rect">
            <a:avLst/>
          </a:prstGeom>
          <a:noFill/>
        </p:spPr>
        <p:txBody>
          <a:bodyPr wrap="square" lIns="91440" tIns="45720" rIns="91440" bIns="45720" rtlCol="0">
            <a:spAutoFit/>
          </a:bodyPr>
          <a:lstStyle/>
          <a:p>
            <a:pPr algn="ctr" defTabSz="457200"/>
            <a:r>
              <a:rPr lang="en-IN" sz="2000" b="1" dirty="0">
                <a:solidFill>
                  <a:prstClr val="black"/>
                </a:solidFill>
                <a:latin typeface="Georgia" panose="02040502050405020303" pitchFamily="18" charset="0"/>
              </a:rPr>
              <a:t> </a:t>
            </a:r>
            <a:r>
              <a:rPr lang="hi-IN" sz="2000" b="1" dirty="0">
                <a:solidFill>
                  <a:prstClr val="black"/>
                </a:solidFill>
                <a:latin typeface="Calibri"/>
                <a:cs typeface="Mangal" panose="02040503050203030202" pitchFamily="18" charset="0"/>
              </a:rPr>
              <a:t>यशस्विनी - </a:t>
            </a:r>
            <a:r>
              <a:rPr lang="en-IN" sz="2000" b="1" dirty="0">
                <a:solidFill>
                  <a:prstClr val="black"/>
                </a:solidFill>
                <a:latin typeface="Calibri"/>
              </a:rPr>
              <a:t>An IDOL- Live Webinar</a:t>
            </a:r>
            <a:endParaRPr lang="en-IN" sz="2000" dirty="0">
              <a:solidFill>
                <a:prstClr val="black"/>
              </a:solidFill>
              <a:latin typeface="Georgia" panose="02040502050405020303" pitchFamily="18" charset="0"/>
            </a:endParaRPr>
          </a:p>
        </p:txBody>
      </p:sp>
      <p:pic>
        <p:nvPicPr>
          <p:cNvPr id="13" name="Picture 12"/>
          <p:cNvPicPr>
            <a:picLocks/>
          </p:cNvPicPr>
          <p:nvPr/>
        </p:nvPicPr>
        <p:blipFill rotWithShape="1">
          <a:blip r:embed="rId5" cstate="print">
            <a:extLst>
              <a:ext uri="{28A0092B-C50C-407E-A947-70E740481C1C}">
                <a14:useLocalDpi xmlns:a14="http://schemas.microsoft.com/office/drawing/2010/main" val="0"/>
              </a:ext>
            </a:extLst>
          </a:blip>
          <a:srcRect t="7995" b="18228"/>
          <a:stretch/>
        </p:blipFill>
        <p:spPr>
          <a:xfrm>
            <a:off x="2422036" y="3677008"/>
            <a:ext cx="1563624" cy="1408176"/>
          </a:xfrm>
          <a:prstGeom prst="ellipse">
            <a:avLst/>
          </a:prstGeom>
          <a:ln>
            <a:noFill/>
          </a:ln>
          <a:effectLst>
            <a:softEdge rad="112500"/>
          </a:effectLst>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0501" y="3666017"/>
            <a:ext cx="1562400" cy="1356913"/>
          </a:xfrm>
          <a:prstGeom prst="ellipse">
            <a:avLst/>
          </a:prstGeom>
          <a:ln>
            <a:noFill/>
          </a:ln>
          <a:effectLst>
            <a:softEdge rad="112500"/>
          </a:effectLst>
        </p:spPr>
      </p:pic>
      <p:sp>
        <p:nvSpPr>
          <p:cNvPr id="15" name="TextBox 14"/>
          <p:cNvSpPr txBox="1"/>
          <p:nvPr/>
        </p:nvSpPr>
        <p:spPr>
          <a:xfrm>
            <a:off x="1835696" y="5157193"/>
            <a:ext cx="2736304" cy="430887"/>
          </a:xfrm>
          <a:prstGeom prst="rect">
            <a:avLst/>
          </a:prstGeom>
          <a:noFill/>
        </p:spPr>
        <p:txBody>
          <a:bodyPr wrap="square" lIns="91440" tIns="45720" rIns="91440" bIns="45720" rtlCol="0">
            <a:spAutoFit/>
          </a:bodyPr>
          <a:lstStyle/>
          <a:p>
            <a:pPr algn="ctr" defTabSz="457200"/>
            <a:r>
              <a:rPr lang="en-IN" sz="1100" b="1" dirty="0">
                <a:solidFill>
                  <a:prstClr val="black"/>
                </a:solidFill>
                <a:latin typeface="Georgia" panose="02040502050405020303" pitchFamily="18" charset="0"/>
              </a:rPr>
              <a:t>CA. </a:t>
            </a:r>
            <a:r>
              <a:rPr lang="en-IN" sz="1100" b="1" dirty="0" err="1">
                <a:solidFill>
                  <a:prstClr val="black"/>
                </a:solidFill>
                <a:latin typeface="Georgia" panose="02040502050405020303" pitchFamily="18" charset="0"/>
              </a:rPr>
              <a:t>Priti</a:t>
            </a:r>
            <a:r>
              <a:rPr lang="en-IN" sz="1100" b="1" dirty="0">
                <a:solidFill>
                  <a:prstClr val="black"/>
                </a:solidFill>
                <a:latin typeface="Georgia" panose="02040502050405020303" pitchFamily="18" charset="0"/>
              </a:rPr>
              <a:t> Paras </a:t>
            </a:r>
            <a:r>
              <a:rPr lang="en-IN" sz="1100" b="1" dirty="0" err="1">
                <a:solidFill>
                  <a:prstClr val="black"/>
                </a:solidFill>
                <a:latin typeface="Georgia" panose="02040502050405020303" pitchFamily="18" charset="0"/>
              </a:rPr>
              <a:t>Savla</a:t>
            </a:r>
            <a:endParaRPr lang="en-IN" sz="1100" b="1" dirty="0">
              <a:solidFill>
                <a:prstClr val="black"/>
              </a:solidFill>
              <a:latin typeface="Georgia" panose="02040502050405020303" pitchFamily="18" charset="0"/>
            </a:endParaRPr>
          </a:p>
          <a:p>
            <a:pPr algn="ctr" defTabSz="457200"/>
            <a:r>
              <a:rPr lang="en-IN" sz="1100" b="1" dirty="0">
                <a:solidFill>
                  <a:prstClr val="black"/>
                </a:solidFill>
                <a:latin typeface="Georgia" panose="02040502050405020303" pitchFamily="18" charset="0"/>
              </a:rPr>
              <a:t>Chairperson, WMEC, ICAI</a:t>
            </a:r>
          </a:p>
        </p:txBody>
      </p:sp>
      <p:sp>
        <p:nvSpPr>
          <p:cNvPr id="16" name="TextBox 15"/>
          <p:cNvSpPr txBox="1"/>
          <p:nvPr/>
        </p:nvSpPr>
        <p:spPr>
          <a:xfrm>
            <a:off x="4757534" y="5157193"/>
            <a:ext cx="2671966" cy="430887"/>
          </a:xfrm>
          <a:prstGeom prst="rect">
            <a:avLst/>
          </a:prstGeom>
          <a:noFill/>
        </p:spPr>
        <p:txBody>
          <a:bodyPr wrap="square" lIns="91440" tIns="45720" rIns="91440" bIns="45720" rtlCol="0">
            <a:spAutoFit/>
          </a:bodyPr>
          <a:lstStyle/>
          <a:p>
            <a:pPr algn="ctr" defTabSz="457200"/>
            <a:r>
              <a:rPr lang="en-IN" sz="1100" b="1" dirty="0">
                <a:solidFill>
                  <a:prstClr val="black"/>
                </a:solidFill>
                <a:latin typeface="Georgia" panose="02040502050405020303" pitchFamily="18" charset="0"/>
              </a:rPr>
              <a:t>CA. </a:t>
            </a:r>
            <a:r>
              <a:rPr lang="en-IN" sz="1100" b="1" dirty="0" err="1">
                <a:solidFill>
                  <a:prstClr val="black"/>
                </a:solidFill>
                <a:latin typeface="Georgia" panose="02040502050405020303" pitchFamily="18" charset="0"/>
              </a:rPr>
              <a:t>Kemisha</a:t>
            </a:r>
            <a:r>
              <a:rPr lang="en-IN" sz="1100" b="1" dirty="0">
                <a:solidFill>
                  <a:prstClr val="black"/>
                </a:solidFill>
                <a:latin typeface="Georgia" panose="02040502050405020303" pitchFamily="18" charset="0"/>
              </a:rPr>
              <a:t> </a:t>
            </a:r>
            <a:r>
              <a:rPr lang="en-IN" sz="1100" b="1" dirty="0" err="1">
                <a:solidFill>
                  <a:prstClr val="black"/>
                </a:solidFill>
                <a:latin typeface="Georgia" panose="02040502050405020303" pitchFamily="18" charset="0"/>
              </a:rPr>
              <a:t>Soni</a:t>
            </a:r>
            <a:endParaRPr lang="en-IN" sz="1100" b="1" dirty="0">
              <a:solidFill>
                <a:prstClr val="black"/>
              </a:solidFill>
              <a:latin typeface="Georgia" panose="02040502050405020303" pitchFamily="18" charset="0"/>
            </a:endParaRPr>
          </a:p>
          <a:p>
            <a:pPr algn="ctr" defTabSz="457200"/>
            <a:r>
              <a:rPr lang="en-IN" sz="1100" b="1" dirty="0">
                <a:solidFill>
                  <a:prstClr val="black"/>
                </a:solidFill>
                <a:latin typeface="Georgia" panose="02040502050405020303" pitchFamily="18" charset="0"/>
              </a:rPr>
              <a:t>Vice Chairperson, WMEC, ICAI</a:t>
            </a: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10" y="634138"/>
            <a:ext cx="1527616" cy="1527616"/>
          </a:xfrm>
          <a:prstGeom prst="rect">
            <a:avLst/>
          </a:prstGeom>
        </p:spPr>
      </p:pic>
      <p:sp>
        <p:nvSpPr>
          <p:cNvPr id="5" name="AutoShape 2" descr="blob:https://icainet-my.sharepoint.com/1af7e673-2b63-40fe-8350-0b03d1958e7d"/>
          <p:cNvSpPr>
            <a:spLocks noChangeAspect="1" noChangeArrowheads="1"/>
          </p:cNvSpPr>
          <p:nvPr/>
        </p:nvSpPr>
        <p:spPr bwMode="auto">
          <a:xfrm>
            <a:off x="77788" y="785019"/>
            <a:ext cx="152400" cy="152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457200"/>
            <a:endParaRPr lang="en-IN" sz="900">
              <a:solidFill>
                <a:prstClr val="black"/>
              </a:solidFill>
              <a:latin typeface="Calibri"/>
            </a:endParaRPr>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69172" y="974030"/>
            <a:ext cx="904265" cy="673389"/>
          </a:xfrm>
          <a:prstGeom prst="rect">
            <a:avLst/>
          </a:prstGeom>
        </p:spPr>
      </p:pic>
    </p:spTree>
    <p:extLst>
      <p:ext uri="{BB962C8B-B14F-4D97-AF65-F5344CB8AC3E}">
        <p14:creationId xmlns:p14="http://schemas.microsoft.com/office/powerpoint/2010/main" val="1256568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3B957-272C-B7C9-CE83-3E0717A20B28}"/>
              </a:ext>
            </a:extLst>
          </p:cNvPr>
          <p:cNvSpPr>
            <a:spLocks noGrp="1"/>
          </p:cNvSpPr>
          <p:nvPr>
            <p:ph type="title"/>
          </p:nvPr>
        </p:nvSpPr>
        <p:spPr/>
        <p:txBody>
          <a:bodyPr/>
          <a:lstStyle/>
          <a:p>
            <a:r>
              <a:rPr lang="en-US" dirty="0"/>
              <a:t>7. Composition of IA teams will change </a:t>
            </a:r>
          </a:p>
        </p:txBody>
      </p:sp>
      <p:sp>
        <p:nvSpPr>
          <p:cNvPr id="3" name="Content Placeholder 2">
            <a:extLst>
              <a:ext uri="{FF2B5EF4-FFF2-40B4-BE49-F238E27FC236}">
                <a16:creationId xmlns:a16="http://schemas.microsoft.com/office/drawing/2014/main" id="{99DCF818-1257-E4E7-FADB-490C209186C6}"/>
              </a:ext>
            </a:extLst>
          </p:cNvPr>
          <p:cNvSpPr>
            <a:spLocks noGrp="1"/>
          </p:cNvSpPr>
          <p:nvPr>
            <p:ph sz="quarter" idx="1"/>
          </p:nvPr>
        </p:nvSpPr>
        <p:spPr/>
        <p:txBody>
          <a:bodyPr>
            <a:normAutofit/>
          </a:bodyPr>
          <a:lstStyle/>
          <a:p>
            <a:r>
              <a:rPr lang="en-US" sz="2400" dirty="0"/>
              <a:t>IA teams will need to become broad based, drawing skills and expertise from diverse fields – specialists in data privacy, cyber security, supply chain, third party risk management, social media experts, forensics, ESG will form part of IA teams.</a:t>
            </a:r>
          </a:p>
          <a:p>
            <a:r>
              <a:rPr lang="en-US" sz="2400" dirty="0"/>
              <a:t>IA teams will become younger and will include freelancers and gig workers. </a:t>
            </a:r>
          </a:p>
          <a:p>
            <a:r>
              <a:rPr lang="en-US" sz="2400" dirty="0"/>
              <a:t>More women will rise to leadership positions in IA – greater diversity and inclusivity will be achieved.</a:t>
            </a:r>
          </a:p>
          <a:p>
            <a:r>
              <a:rPr lang="en-US" sz="2400" dirty="0"/>
              <a:t>Ample opportunities will be available for dynamic, forward looking tech savvy SME firms to grow their Internal Audit and related consulting practice.</a:t>
            </a:r>
          </a:p>
        </p:txBody>
      </p:sp>
      <p:sp>
        <p:nvSpPr>
          <p:cNvPr id="4" name="Footer Placeholder 3">
            <a:extLst>
              <a:ext uri="{FF2B5EF4-FFF2-40B4-BE49-F238E27FC236}">
                <a16:creationId xmlns:a16="http://schemas.microsoft.com/office/drawing/2014/main" id="{B170F6EF-053F-1039-6AC0-44735B06E192}"/>
              </a:ext>
            </a:extLst>
          </p:cNvPr>
          <p:cNvSpPr>
            <a:spLocks noGrp="1"/>
          </p:cNvSpPr>
          <p:nvPr>
            <p:ph type="ftr" sz="quarter" idx="11"/>
          </p:nvPr>
        </p:nvSpPr>
        <p:spPr/>
        <p:txBody>
          <a:bodyPr/>
          <a:lstStyle/>
          <a:p>
            <a:r>
              <a:rPr lang="en-US" sz="1400" b="1" i="1" dirty="0"/>
              <a:t>CA Nandita Parekh</a:t>
            </a:r>
          </a:p>
        </p:txBody>
      </p:sp>
      <p:sp>
        <p:nvSpPr>
          <p:cNvPr id="5" name="Slide Number Placeholder 4">
            <a:extLst>
              <a:ext uri="{FF2B5EF4-FFF2-40B4-BE49-F238E27FC236}">
                <a16:creationId xmlns:a16="http://schemas.microsoft.com/office/drawing/2014/main" id="{01020BF4-1F61-DE3B-7461-7AF0E96FE6B5}"/>
              </a:ext>
            </a:extLst>
          </p:cNvPr>
          <p:cNvSpPr>
            <a:spLocks noGrp="1"/>
          </p:cNvSpPr>
          <p:nvPr>
            <p:ph type="sldNum" sz="quarter" idx="12"/>
          </p:nvPr>
        </p:nvSpPr>
        <p:spPr/>
        <p:txBody>
          <a:bodyPr/>
          <a:lstStyle/>
          <a:p>
            <a:fld id="{4FAB73BC-B049-4115-A692-8D63A059BFB8}" type="slidenum">
              <a:rPr lang="en-US" smtClean="0"/>
              <a:pPr/>
              <a:t>10</a:t>
            </a:fld>
            <a:endParaRPr lang="en-US" dirty="0"/>
          </a:p>
        </p:txBody>
      </p:sp>
    </p:spTree>
    <p:extLst>
      <p:ext uri="{BB962C8B-B14F-4D97-AF65-F5344CB8AC3E}">
        <p14:creationId xmlns:p14="http://schemas.microsoft.com/office/powerpoint/2010/main" val="1565910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25514F-AA6B-4CAF-954B-658CE1DF9206}"/>
              </a:ext>
            </a:extLst>
          </p:cNvPr>
          <p:cNvSpPr>
            <a:spLocks noGrp="1"/>
          </p:cNvSpPr>
          <p:nvPr>
            <p:ph type="title"/>
          </p:nvPr>
        </p:nvSpPr>
        <p:spPr/>
        <p:txBody>
          <a:bodyPr/>
          <a:lstStyle/>
          <a:p>
            <a:r>
              <a:rPr lang="en-US" dirty="0"/>
              <a:t>Opportunities</a:t>
            </a:r>
          </a:p>
        </p:txBody>
      </p:sp>
      <p:sp>
        <p:nvSpPr>
          <p:cNvPr id="5" name="Text Placeholder 4">
            <a:extLst>
              <a:ext uri="{FF2B5EF4-FFF2-40B4-BE49-F238E27FC236}">
                <a16:creationId xmlns:a16="http://schemas.microsoft.com/office/drawing/2014/main" id="{8F724961-AB42-BE73-6E62-621BEB2D7985}"/>
              </a:ext>
            </a:extLst>
          </p:cNvPr>
          <p:cNvSpPr>
            <a:spLocks noGrp="1"/>
          </p:cNvSpPr>
          <p:nvPr>
            <p:ph type="body" idx="1"/>
          </p:nvPr>
        </p:nvSpPr>
        <p:spPr/>
        <p:txBody>
          <a:bodyPr/>
          <a:lstStyle/>
          <a:p>
            <a:endParaRPr lang="en-US" dirty="0"/>
          </a:p>
        </p:txBody>
      </p:sp>
      <p:pic>
        <p:nvPicPr>
          <p:cNvPr id="2050" name="Picture 2" descr="6 best ways to create opportunities in life - Blog | Sonisvision">
            <a:extLst>
              <a:ext uri="{FF2B5EF4-FFF2-40B4-BE49-F238E27FC236}">
                <a16:creationId xmlns:a16="http://schemas.microsoft.com/office/drawing/2014/main" id="{A6838120-4209-60C1-F551-F778524D63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4473" y="2778990"/>
            <a:ext cx="4920240" cy="368543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7D71262E-9F0D-294F-5C95-770754C0A373}"/>
              </a:ext>
            </a:extLst>
          </p:cNvPr>
          <p:cNvSpPr>
            <a:spLocks noGrp="1"/>
          </p:cNvSpPr>
          <p:nvPr>
            <p:ph type="ftr" sz="quarter" idx="11"/>
          </p:nvPr>
        </p:nvSpPr>
        <p:spPr/>
        <p:txBody>
          <a:bodyPr/>
          <a:lstStyle/>
          <a:p>
            <a:r>
              <a:rPr lang="en-US" sz="1400" b="1" dirty="0"/>
              <a:t>CA Nandita Parekh</a:t>
            </a:r>
          </a:p>
        </p:txBody>
      </p:sp>
      <p:sp>
        <p:nvSpPr>
          <p:cNvPr id="3" name="Slide Number Placeholder 2">
            <a:extLst>
              <a:ext uri="{FF2B5EF4-FFF2-40B4-BE49-F238E27FC236}">
                <a16:creationId xmlns:a16="http://schemas.microsoft.com/office/drawing/2014/main" id="{19B49E28-CF2E-50C6-7886-AE20B371C11A}"/>
              </a:ext>
            </a:extLst>
          </p:cNvPr>
          <p:cNvSpPr>
            <a:spLocks noGrp="1"/>
          </p:cNvSpPr>
          <p:nvPr>
            <p:ph type="sldNum" sz="quarter" idx="12"/>
          </p:nvPr>
        </p:nvSpPr>
        <p:spPr/>
        <p:txBody>
          <a:bodyPr/>
          <a:lstStyle/>
          <a:p>
            <a:fld id="{4FAB73BC-B049-4115-A692-8D63A059BFB8}" type="slidenum">
              <a:rPr lang="en-US" smtClean="0"/>
              <a:t>11</a:t>
            </a:fld>
            <a:endParaRPr lang="en-US" dirty="0"/>
          </a:p>
        </p:txBody>
      </p:sp>
    </p:spTree>
    <p:extLst>
      <p:ext uri="{BB962C8B-B14F-4D97-AF65-F5344CB8AC3E}">
        <p14:creationId xmlns:p14="http://schemas.microsoft.com/office/powerpoint/2010/main" val="4216722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19FFF-D78C-1C5D-1CCE-1649261B3CAD}"/>
              </a:ext>
            </a:extLst>
          </p:cNvPr>
          <p:cNvSpPr>
            <a:spLocks noGrp="1"/>
          </p:cNvSpPr>
          <p:nvPr>
            <p:ph type="title"/>
          </p:nvPr>
        </p:nvSpPr>
        <p:spPr/>
        <p:txBody>
          <a:bodyPr/>
          <a:lstStyle/>
          <a:p>
            <a:r>
              <a:rPr lang="en-US" dirty="0"/>
              <a:t>Internal Audit Opportunities</a:t>
            </a:r>
          </a:p>
        </p:txBody>
      </p:sp>
      <p:sp>
        <p:nvSpPr>
          <p:cNvPr id="6" name="Text Placeholder 5">
            <a:extLst>
              <a:ext uri="{FF2B5EF4-FFF2-40B4-BE49-F238E27FC236}">
                <a16:creationId xmlns:a16="http://schemas.microsoft.com/office/drawing/2014/main" id="{FA41C354-CEE2-9291-7FCE-EC997A1EDA3B}"/>
              </a:ext>
            </a:extLst>
          </p:cNvPr>
          <p:cNvSpPr>
            <a:spLocks noGrp="1"/>
          </p:cNvSpPr>
          <p:nvPr>
            <p:ph type="body" idx="1"/>
          </p:nvPr>
        </p:nvSpPr>
        <p:spPr>
          <a:xfrm>
            <a:off x="914400" y="1447800"/>
            <a:ext cx="3733800" cy="547255"/>
          </a:xfrm>
        </p:spPr>
        <p:txBody>
          <a:bodyPr/>
          <a:lstStyle/>
          <a:p>
            <a:r>
              <a:rPr lang="en-US" dirty="0"/>
              <a:t>Regulations Driven or Compulsory</a:t>
            </a:r>
          </a:p>
        </p:txBody>
      </p:sp>
      <p:sp>
        <p:nvSpPr>
          <p:cNvPr id="7" name="Text Placeholder 6">
            <a:extLst>
              <a:ext uri="{FF2B5EF4-FFF2-40B4-BE49-F238E27FC236}">
                <a16:creationId xmlns:a16="http://schemas.microsoft.com/office/drawing/2014/main" id="{C99DCB1B-0131-B755-8450-13DE6727B39D}"/>
              </a:ext>
            </a:extLst>
          </p:cNvPr>
          <p:cNvSpPr>
            <a:spLocks noGrp="1"/>
          </p:cNvSpPr>
          <p:nvPr>
            <p:ph type="body" sz="half" idx="3"/>
          </p:nvPr>
        </p:nvSpPr>
        <p:spPr>
          <a:xfrm>
            <a:off x="4648200" y="1447800"/>
            <a:ext cx="4038600" cy="547255"/>
          </a:xfrm>
        </p:spPr>
        <p:txBody>
          <a:bodyPr/>
          <a:lstStyle/>
          <a:p>
            <a:r>
              <a:rPr lang="en-US" dirty="0"/>
              <a:t>Need Driven or Voluntary</a:t>
            </a:r>
          </a:p>
        </p:txBody>
      </p:sp>
      <p:sp>
        <p:nvSpPr>
          <p:cNvPr id="5" name="Content Placeholder 4">
            <a:extLst>
              <a:ext uri="{FF2B5EF4-FFF2-40B4-BE49-F238E27FC236}">
                <a16:creationId xmlns:a16="http://schemas.microsoft.com/office/drawing/2014/main" id="{80B9BE5E-B925-C029-37EB-E1EB438E5AE5}"/>
              </a:ext>
            </a:extLst>
          </p:cNvPr>
          <p:cNvSpPr>
            <a:spLocks noGrp="1"/>
          </p:cNvSpPr>
          <p:nvPr>
            <p:ph sz="half" idx="2"/>
          </p:nvPr>
        </p:nvSpPr>
        <p:spPr/>
        <p:txBody>
          <a:bodyPr>
            <a:normAutofit fontScale="85000" lnSpcReduction="10000"/>
          </a:bodyPr>
          <a:lstStyle/>
          <a:p>
            <a:r>
              <a:rPr lang="en-US" sz="2400" dirty="0"/>
              <a:t>Listed companies</a:t>
            </a:r>
          </a:p>
          <a:p>
            <a:r>
              <a:rPr lang="en-US" sz="2400" dirty="0"/>
              <a:t>Companies meeting certain criteria of turnover, borrowing or capital</a:t>
            </a:r>
          </a:p>
          <a:p>
            <a:r>
              <a:rPr lang="en-US" sz="2400" dirty="0"/>
              <a:t>Financial Sector covered by specific regulators – Banks, NBFCs, insurance Companies, TPA, Mutual Funds, AMCs etc.</a:t>
            </a:r>
          </a:p>
          <a:p>
            <a:pPr marL="0" indent="0">
              <a:buNone/>
            </a:pPr>
            <a:endParaRPr lang="en-US" sz="2400" dirty="0"/>
          </a:p>
        </p:txBody>
      </p:sp>
      <p:sp>
        <p:nvSpPr>
          <p:cNvPr id="8" name="Content Placeholder 7">
            <a:extLst>
              <a:ext uri="{FF2B5EF4-FFF2-40B4-BE49-F238E27FC236}">
                <a16:creationId xmlns:a16="http://schemas.microsoft.com/office/drawing/2014/main" id="{CF6C5582-8A5F-E2B3-6A79-A7A3919AE20A}"/>
              </a:ext>
            </a:extLst>
          </p:cNvPr>
          <p:cNvSpPr>
            <a:spLocks noGrp="1"/>
          </p:cNvSpPr>
          <p:nvPr>
            <p:ph sz="half" idx="4"/>
          </p:nvPr>
        </p:nvSpPr>
        <p:spPr>
          <a:xfrm>
            <a:off x="4488873" y="2247900"/>
            <a:ext cx="4417621" cy="3886200"/>
          </a:xfrm>
        </p:spPr>
        <p:txBody>
          <a:bodyPr>
            <a:normAutofit fontScale="85000" lnSpcReduction="10000"/>
          </a:bodyPr>
          <a:lstStyle/>
          <a:p>
            <a:pPr lvl="1"/>
            <a:r>
              <a:rPr lang="en-US" sz="2400" dirty="0"/>
              <a:t>Complex regulations and serious consequences</a:t>
            </a:r>
          </a:p>
          <a:p>
            <a:pPr lvl="1"/>
            <a:r>
              <a:rPr lang="en-US" sz="2400" dirty="0"/>
              <a:t>Rapid changes in business environment – supply chain disruptions, high talent turnover, digital disruption, climate change consequences, cyber crimes.</a:t>
            </a:r>
          </a:p>
          <a:p>
            <a:pPr lvl="1"/>
            <a:r>
              <a:rPr lang="en-US" sz="2400" dirty="0"/>
              <a:t>Rapid changes in regulatory environment – PMLA, MSME, ESG, FCRA, Data Privacy, Charitable trust laws</a:t>
            </a:r>
          </a:p>
          <a:p>
            <a:pPr lvl="1"/>
            <a:r>
              <a:rPr lang="en-US" sz="2400" dirty="0"/>
              <a:t>Changes in aspirations of owners/management – transparency, IPO, listing, fund raising, selling the business. </a:t>
            </a:r>
          </a:p>
          <a:p>
            <a:endParaRPr lang="en-US" dirty="0"/>
          </a:p>
        </p:txBody>
      </p:sp>
      <p:sp>
        <p:nvSpPr>
          <p:cNvPr id="3" name="Footer Placeholder 2">
            <a:extLst>
              <a:ext uri="{FF2B5EF4-FFF2-40B4-BE49-F238E27FC236}">
                <a16:creationId xmlns:a16="http://schemas.microsoft.com/office/drawing/2014/main" id="{9FF31F98-67A7-5457-85D0-758ED8E7186F}"/>
              </a:ext>
            </a:extLst>
          </p:cNvPr>
          <p:cNvSpPr>
            <a:spLocks noGrp="1"/>
          </p:cNvSpPr>
          <p:nvPr>
            <p:ph type="ftr" sz="quarter" idx="11"/>
          </p:nvPr>
        </p:nvSpPr>
        <p:spPr/>
        <p:txBody>
          <a:bodyPr/>
          <a:lstStyle/>
          <a:p>
            <a:r>
              <a:rPr lang="en-US" sz="1400" b="1" i="1" dirty="0"/>
              <a:t>CA Nandita Parekh</a:t>
            </a:r>
          </a:p>
        </p:txBody>
      </p:sp>
      <p:sp>
        <p:nvSpPr>
          <p:cNvPr id="4" name="Slide Number Placeholder 3">
            <a:extLst>
              <a:ext uri="{FF2B5EF4-FFF2-40B4-BE49-F238E27FC236}">
                <a16:creationId xmlns:a16="http://schemas.microsoft.com/office/drawing/2014/main" id="{C028E4A9-EF76-9CEB-7BEF-699B93B9AB0A}"/>
              </a:ext>
            </a:extLst>
          </p:cNvPr>
          <p:cNvSpPr>
            <a:spLocks noGrp="1"/>
          </p:cNvSpPr>
          <p:nvPr>
            <p:ph type="sldNum" sz="quarter" idx="12"/>
          </p:nvPr>
        </p:nvSpPr>
        <p:spPr/>
        <p:txBody>
          <a:bodyPr/>
          <a:lstStyle/>
          <a:p>
            <a:fld id="{4FAB73BC-B049-4115-A692-8D63A059BFB8}" type="slidenum">
              <a:rPr lang="en-US" smtClean="0"/>
              <a:t>12</a:t>
            </a:fld>
            <a:endParaRPr lang="en-US" dirty="0"/>
          </a:p>
        </p:txBody>
      </p:sp>
    </p:spTree>
    <p:extLst>
      <p:ext uri="{BB962C8B-B14F-4D97-AF65-F5344CB8AC3E}">
        <p14:creationId xmlns:p14="http://schemas.microsoft.com/office/powerpoint/2010/main" val="3248486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9C2EC6-8858-F130-B9E3-2B2ACA81B897}"/>
              </a:ext>
            </a:extLst>
          </p:cNvPr>
          <p:cNvSpPr>
            <a:spLocks noGrp="1"/>
          </p:cNvSpPr>
          <p:nvPr>
            <p:ph type="title"/>
          </p:nvPr>
        </p:nvSpPr>
        <p:spPr/>
        <p:txBody>
          <a:bodyPr/>
          <a:lstStyle/>
          <a:p>
            <a:r>
              <a:rPr lang="en-US" dirty="0"/>
              <a:t>The Platform of “Compulsory”</a:t>
            </a:r>
          </a:p>
        </p:txBody>
      </p:sp>
      <p:sp>
        <p:nvSpPr>
          <p:cNvPr id="4" name="Content Placeholder 3">
            <a:extLst>
              <a:ext uri="{FF2B5EF4-FFF2-40B4-BE49-F238E27FC236}">
                <a16:creationId xmlns:a16="http://schemas.microsoft.com/office/drawing/2014/main" id="{71E2F304-6029-9AAD-277C-27AA39B3E1AA}"/>
              </a:ext>
            </a:extLst>
          </p:cNvPr>
          <p:cNvSpPr>
            <a:spLocks noGrp="1"/>
          </p:cNvSpPr>
          <p:nvPr>
            <p:ph sz="quarter" idx="1"/>
          </p:nvPr>
        </p:nvSpPr>
        <p:spPr/>
        <p:txBody>
          <a:bodyPr>
            <a:normAutofit/>
          </a:bodyPr>
          <a:lstStyle/>
          <a:p>
            <a:r>
              <a:rPr lang="en-US" sz="2400" dirty="0"/>
              <a:t>The regulator has created the market – you have to only seize the opportunity.</a:t>
            </a:r>
          </a:p>
          <a:p>
            <a:r>
              <a:rPr lang="en-US" sz="2400" dirty="0"/>
              <a:t>Opportunity may arise in many ways:</a:t>
            </a:r>
          </a:p>
          <a:p>
            <a:pPr lvl="1"/>
            <a:r>
              <a:rPr lang="en-US" sz="2250" dirty="0"/>
              <a:t>A new entity requiring mandatory IA, that does not have an existing IA function</a:t>
            </a:r>
          </a:p>
          <a:p>
            <a:pPr lvl="1"/>
            <a:r>
              <a:rPr lang="en-US" sz="2250" dirty="0"/>
              <a:t>An existing entity that has crossed the milestones that now require mandatory IA</a:t>
            </a:r>
          </a:p>
          <a:p>
            <a:pPr lvl="1"/>
            <a:r>
              <a:rPr lang="en-US" sz="2250" dirty="0"/>
              <a:t>An existing entity that periodically rotates Internal Auditors for select areas or for the entire entity</a:t>
            </a:r>
          </a:p>
          <a:p>
            <a:pPr lvl="1"/>
            <a:r>
              <a:rPr lang="en-US" sz="2250" dirty="0"/>
              <a:t>A carve out from exiting IA scope – say, IT systems audit, or Related Party Compliance Review, on Data Privacy Audit etc.</a:t>
            </a:r>
          </a:p>
          <a:p>
            <a:pPr marL="240030" lvl="1" indent="0">
              <a:buNone/>
            </a:pPr>
            <a:endParaRPr lang="en-US" sz="2400" dirty="0"/>
          </a:p>
        </p:txBody>
      </p:sp>
      <p:sp>
        <p:nvSpPr>
          <p:cNvPr id="2" name="Footer Placeholder 1">
            <a:extLst>
              <a:ext uri="{FF2B5EF4-FFF2-40B4-BE49-F238E27FC236}">
                <a16:creationId xmlns:a16="http://schemas.microsoft.com/office/drawing/2014/main" id="{BBCBACF7-549C-BD9D-9FB9-5E047F229F1B}"/>
              </a:ext>
            </a:extLst>
          </p:cNvPr>
          <p:cNvSpPr>
            <a:spLocks noGrp="1"/>
          </p:cNvSpPr>
          <p:nvPr>
            <p:ph type="ftr" sz="quarter" idx="11"/>
          </p:nvPr>
        </p:nvSpPr>
        <p:spPr>
          <a:xfrm>
            <a:off x="914400" y="6172200"/>
            <a:ext cx="3962400" cy="457200"/>
          </a:xfrm>
        </p:spPr>
        <p:txBody>
          <a:bodyPr/>
          <a:lstStyle/>
          <a:p>
            <a:r>
              <a:rPr lang="en-US" sz="1400" b="1" i="1" dirty="0"/>
              <a:t>CA Nandita Parekh</a:t>
            </a:r>
          </a:p>
        </p:txBody>
      </p:sp>
      <p:sp>
        <p:nvSpPr>
          <p:cNvPr id="5" name="Slide Number Placeholder 4">
            <a:extLst>
              <a:ext uri="{FF2B5EF4-FFF2-40B4-BE49-F238E27FC236}">
                <a16:creationId xmlns:a16="http://schemas.microsoft.com/office/drawing/2014/main" id="{27431E99-DBB5-8D76-5969-A52A7CE76894}"/>
              </a:ext>
            </a:extLst>
          </p:cNvPr>
          <p:cNvSpPr>
            <a:spLocks noGrp="1"/>
          </p:cNvSpPr>
          <p:nvPr>
            <p:ph type="sldNum" sz="quarter" idx="12"/>
          </p:nvPr>
        </p:nvSpPr>
        <p:spPr/>
        <p:txBody>
          <a:bodyPr/>
          <a:lstStyle/>
          <a:p>
            <a:fld id="{4FAB73BC-B049-4115-A692-8D63A059BFB8}" type="slidenum">
              <a:rPr lang="en-US" smtClean="0"/>
              <a:pPr/>
              <a:t>13</a:t>
            </a:fld>
            <a:endParaRPr lang="en-US" dirty="0"/>
          </a:p>
        </p:txBody>
      </p:sp>
    </p:spTree>
    <p:extLst>
      <p:ext uri="{BB962C8B-B14F-4D97-AF65-F5344CB8AC3E}">
        <p14:creationId xmlns:p14="http://schemas.microsoft.com/office/powerpoint/2010/main" val="329092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9C2EC6-8858-F130-B9E3-2B2ACA81B897}"/>
              </a:ext>
            </a:extLst>
          </p:cNvPr>
          <p:cNvSpPr>
            <a:spLocks noGrp="1"/>
          </p:cNvSpPr>
          <p:nvPr>
            <p:ph type="title"/>
          </p:nvPr>
        </p:nvSpPr>
        <p:spPr/>
        <p:txBody>
          <a:bodyPr/>
          <a:lstStyle/>
          <a:p>
            <a:r>
              <a:rPr lang="en-US" dirty="0"/>
              <a:t>Exploring the “Mandatory” Space</a:t>
            </a:r>
          </a:p>
        </p:txBody>
      </p:sp>
      <p:sp>
        <p:nvSpPr>
          <p:cNvPr id="4" name="Content Placeholder 3">
            <a:extLst>
              <a:ext uri="{FF2B5EF4-FFF2-40B4-BE49-F238E27FC236}">
                <a16:creationId xmlns:a16="http://schemas.microsoft.com/office/drawing/2014/main" id="{71E2F304-6029-9AAD-277C-27AA39B3E1AA}"/>
              </a:ext>
            </a:extLst>
          </p:cNvPr>
          <p:cNvSpPr>
            <a:spLocks noGrp="1"/>
          </p:cNvSpPr>
          <p:nvPr>
            <p:ph sz="quarter" idx="1"/>
          </p:nvPr>
        </p:nvSpPr>
        <p:spPr/>
        <p:txBody>
          <a:bodyPr>
            <a:normAutofit/>
          </a:bodyPr>
          <a:lstStyle/>
          <a:p>
            <a:r>
              <a:rPr lang="en-US" sz="2400" dirty="0"/>
              <a:t>Entities that are mandatorily required to have Internal Audit always look out for good, effective Internal Auditors.</a:t>
            </a:r>
          </a:p>
          <a:p>
            <a:r>
              <a:rPr lang="en-US" sz="2400" dirty="0"/>
              <a:t>Most of the companies practice audit rotation of some kind</a:t>
            </a:r>
          </a:p>
          <a:p>
            <a:r>
              <a:rPr lang="en-US" sz="2400" dirty="0"/>
              <a:t>In the broader space of Internal Audit, companies give out multiple sub-audits – CSR audit, treasury audit, IT audit, IFC/IFCR testing, third party audits, etc.</a:t>
            </a:r>
          </a:p>
          <a:p>
            <a:r>
              <a:rPr lang="en-US" sz="2400" dirty="0"/>
              <a:t>The regulators often also mandate who can perform Internal Audit and how it is to be performed – some internal audits have to be done inhouse, some have to be compulsorily out-sourced; but a large number of organizations follow the co-sourcing model, creating ample opportunities for Internal audit </a:t>
            </a:r>
            <a:r>
              <a:rPr lang="en-US" sz="2400" dirty="0" err="1"/>
              <a:t>practioners</a:t>
            </a:r>
            <a:r>
              <a:rPr lang="en-US" sz="2400" dirty="0"/>
              <a:t>.</a:t>
            </a:r>
          </a:p>
          <a:p>
            <a:pPr marL="240030" lvl="1" indent="0">
              <a:buNone/>
            </a:pPr>
            <a:endParaRPr lang="en-US" sz="2250" dirty="0"/>
          </a:p>
          <a:p>
            <a:endParaRPr lang="en-US" sz="2400" dirty="0"/>
          </a:p>
          <a:p>
            <a:endParaRPr lang="en-US" sz="2400" dirty="0"/>
          </a:p>
        </p:txBody>
      </p:sp>
      <p:sp>
        <p:nvSpPr>
          <p:cNvPr id="2" name="Footer Placeholder 1">
            <a:extLst>
              <a:ext uri="{FF2B5EF4-FFF2-40B4-BE49-F238E27FC236}">
                <a16:creationId xmlns:a16="http://schemas.microsoft.com/office/drawing/2014/main" id="{B6B6F10E-BDE1-5317-9A0F-EA87EB43E7E6}"/>
              </a:ext>
            </a:extLst>
          </p:cNvPr>
          <p:cNvSpPr>
            <a:spLocks noGrp="1"/>
          </p:cNvSpPr>
          <p:nvPr>
            <p:ph type="ftr" sz="quarter" idx="11"/>
          </p:nvPr>
        </p:nvSpPr>
        <p:spPr/>
        <p:txBody>
          <a:bodyPr/>
          <a:lstStyle/>
          <a:p>
            <a:r>
              <a:rPr lang="en-US"/>
              <a:t>CA Nandita Parekh</a:t>
            </a:r>
            <a:endParaRPr lang="en-US" dirty="0"/>
          </a:p>
        </p:txBody>
      </p:sp>
      <p:sp>
        <p:nvSpPr>
          <p:cNvPr id="5" name="Slide Number Placeholder 4">
            <a:extLst>
              <a:ext uri="{FF2B5EF4-FFF2-40B4-BE49-F238E27FC236}">
                <a16:creationId xmlns:a16="http://schemas.microsoft.com/office/drawing/2014/main" id="{F4EAE1FC-FE90-3797-A279-196585B4C6A6}"/>
              </a:ext>
            </a:extLst>
          </p:cNvPr>
          <p:cNvSpPr>
            <a:spLocks noGrp="1"/>
          </p:cNvSpPr>
          <p:nvPr>
            <p:ph type="sldNum" sz="quarter" idx="12"/>
          </p:nvPr>
        </p:nvSpPr>
        <p:spPr/>
        <p:txBody>
          <a:bodyPr/>
          <a:lstStyle/>
          <a:p>
            <a:fld id="{4FAB73BC-B049-4115-A692-8D63A059BFB8}" type="slidenum">
              <a:rPr lang="en-US" smtClean="0"/>
              <a:pPr/>
              <a:t>14</a:t>
            </a:fld>
            <a:endParaRPr lang="en-US" dirty="0"/>
          </a:p>
        </p:txBody>
      </p:sp>
    </p:spTree>
    <p:extLst>
      <p:ext uri="{BB962C8B-B14F-4D97-AF65-F5344CB8AC3E}">
        <p14:creationId xmlns:p14="http://schemas.microsoft.com/office/powerpoint/2010/main" val="3864434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24196-1AF1-9C25-171E-317CA064A575}"/>
              </a:ext>
            </a:extLst>
          </p:cNvPr>
          <p:cNvSpPr>
            <a:spLocks noGrp="1"/>
          </p:cNvSpPr>
          <p:nvPr>
            <p:ph type="title"/>
          </p:nvPr>
        </p:nvSpPr>
        <p:spPr>
          <a:xfrm>
            <a:off x="914400" y="274638"/>
            <a:ext cx="7772400" cy="787246"/>
          </a:xfrm>
        </p:spPr>
        <p:txBody>
          <a:bodyPr/>
          <a:lstStyle/>
          <a:p>
            <a:r>
              <a:rPr lang="en-US" dirty="0"/>
              <a:t>The Power of “Voluntary”</a:t>
            </a:r>
          </a:p>
        </p:txBody>
      </p:sp>
      <p:sp>
        <p:nvSpPr>
          <p:cNvPr id="3" name="Content Placeholder 2">
            <a:extLst>
              <a:ext uri="{FF2B5EF4-FFF2-40B4-BE49-F238E27FC236}">
                <a16:creationId xmlns:a16="http://schemas.microsoft.com/office/drawing/2014/main" id="{2FA63FD7-1FDF-2F0A-8D9E-944F196EC0DA}"/>
              </a:ext>
            </a:extLst>
          </p:cNvPr>
          <p:cNvSpPr>
            <a:spLocks noGrp="1"/>
          </p:cNvSpPr>
          <p:nvPr>
            <p:ph sz="quarter" idx="4294967295"/>
          </p:nvPr>
        </p:nvSpPr>
        <p:spPr>
          <a:xfrm>
            <a:off x="457200" y="1417638"/>
            <a:ext cx="4813811" cy="4602162"/>
          </a:xfrm>
        </p:spPr>
        <p:txBody>
          <a:bodyPr>
            <a:normAutofit fontScale="92500"/>
          </a:bodyPr>
          <a:lstStyle/>
          <a:p>
            <a:pPr marL="0" indent="0">
              <a:buNone/>
            </a:pPr>
            <a:endParaRPr lang="en-US" sz="2400" dirty="0"/>
          </a:p>
          <a:p>
            <a:r>
              <a:rPr lang="en-US" sz="2400" dirty="0"/>
              <a:t>Organizations and Managements that seek Internal Audit voluntarily are likely to value Internal Audit more. </a:t>
            </a:r>
            <a:r>
              <a:rPr lang="en-US" sz="2400" b="1" dirty="0">
                <a:solidFill>
                  <a:srgbClr val="0070C0"/>
                </a:solidFill>
              </a:rPr>
              <a:t>Chase the voluntary Internal Audit space rather than focusing only on the compulsory side.</a:t>
            </a:r>
          </a:p>
          <a:p>
            <a:r>
              <a:rPr lang="en-US" sz="2400" dirty="0"/>
              <a:t>Examples – start ups, pre-IPO companies, LLPs, large charitable trusts, hospitals, educational institutions, professional associations, clubs, multi locational businesses,  professional firms…. These potential opportunities are everywhere!</a:t>
            </a:r>
          </a:p>
        </p:txBody>
      </p:sp>
      <p:pic>
        <p:nvPicPr>
          <p:cNvPr id="2050" name="Picture 2" descr="Compulsory vs voluntary strike off – what's the difference?">
            <a:extLst>
              <a:ext uri="{FF2B5EF4-FFF2-40B4-BE49-F238E27FC236}">
                <a16:creationId xmlns:a16="http://schemas.microsoft.com/office/drawing/2014/main" id="{75C24563-FD3E-3ADD-549E-E17BF92EFB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1011" y="4145280"/>
            <a:ext cx="3749040" cy="187452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879AD659-5777-48CE-2AF6-27CF677EBA52}"/>
              </a:ext>
            </a:extLst>
          </p:cNvPr>
          <p:cNvSpPr>
            <a:spLocks noGrp="1"/>
          </p:cNvSpPr>
          <p:nvPr>
            <p:ph type="ftr" sz="quarter" idx="11"/>
          </p:nvPr>
        </p:nvSpPr>
        <p:spPr/>
        <p:txBody>
          <a:bodyPr/>
          <a:lstStyle/>
          <a:p>
            <a:r>
              <a:rPr lang="en-US"/>
              <a:t>CA Nandita Parekh</a:t>
            </a:r>
            <a:endParaRPr lang="en-US" dirty="0"/>
          </a:p>
        </p:txBody>
      </p:sp>
      <p:sp>
        <p:nvSpPr>
          <p:cNvPr id="5" name="Slide Number Placeholder 4">
            <a:extLst>
              <a:ext uri="{FF2B5EF4-FFF2-40B4-BE49-F238E27FC236}">
                <a16:creationId xmlns:a16="http://schemas.microsoft.com/office/drawing/2014/main" id="{E84EFFD1-1375-98B6-DF38-8A772D28B498}"/>
              </a:ext>
            </a:extLst>
          </p:cNvPr>
          <p:cNvSpPr>
            <a:spLocks noGrp="1"/>
          </p:cNvSpPr>
          <p:nvPr>
            <p:ph type="sldNum" sz="quarter" idx="12"/>
          </p:nvPr>
        </p:nvSpPr>
        <p:spPr/>
        <p:txBody>
          <a:bodyPr/>
          <a:lstStyle/>
          <a:p>
            <a:fld id="{4FAB73BC-B049-4115-A692-8D63A059BFB8}" type="slidenum">
              <a:rPr lang="en-US" smtClean="0"/>
              <a:t>15</a:t>
            </a:fld>
            <a:endParaRPr lang="en-US" dirty="0"/>
          </a:p>
        </p:txBody>
      </p:sp>
    </p:spTree>
    <p:extLst>
      <p:ext uri="{BB962C8B-B14F-4D97-AF65-F5344CB8AC3E}">
        <p14:creationId xmlns:p14="http://schemas.microsoft.com/office/powerpoint/2010/main" val="1694480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826710" y="384366"/>
            <a:ext cx="7975264" cy="4712656"/>
          </a:xfrm>
          <a:prstGeom prst="rect">
            <a:avLst/>
          </a:prstGeom>
        </p:spPr>
      </p:pic>
      <p:sp>
        <p:nvSpPr>
          <p:cNvPr id="11" name="Rectangle 10"/>
          <p:cNvSpPr/>
          <p:nvPr/>
        </p:nvSpPr>
        <p:spPr>
          <a:xfrm>
            <a:off x="1368962" y="5138994"/>
            <a:ext cx="7035666" cy="1446550"/>
          </a:xfrm>
          <a:prstGeom prst="rect">
            <a:avLst/>
          </a:prstGeom>
          <a:noFill/>
        </p:spPr>
        <p:txBody>
          <a:bodyPr wrap="square" lIns="91440" tIns="45720" rIns="91440" bIns="45720">
            <a:spAutoFit/>
          </a:bodyPr>
          <a:lstStyle/>
          <a:p>
            <a:pPr algn="ctr"/>
            <a:r>
              <a:rPr lang="en-US" sz="4400" b="1" dirty="0">
                <a:ln w="10541" cmpd="sng">
                  <a:solidFill>
                    <a:srgbClr val="000090"/>
                  </a:solidFill>
                  <a:prstDash val="solid"/>
                </a:ln>
                <a:solidFill>
                  <a:srgbClr val="3366FF"/>
                </a:solidFill>
                <a:latin typeface="Apple Chancery"/>
                <a:cs typeface="Apple Chancery"/>
              </a:rPr>
              <a:t>This session is about making a leap</a:t>
            </a:r>
          </a:p>
        </p:txBody>
      </p:sp>
      <p:sp>
        <p:nvSpPr>
          <p:cNvPr id="2" name="Footer Placeholder 1">
            <a:extLst>
              <a:ext uri="{FF2B5EF4-FFF2-40B4-BE49-F238E27FC236}">
                <a16:creationId xmlns:a16="http://schemas.microsoft.com/office/drawing/2014/main" id="{A13BF195-F66B-E05D-E1FC-F7796CF68BC8}"/>
              </a:ext>
            </a:extLst>
          </p:cNvPr>
          <p:cNvSpPr>
            <a:spLocks noGrp="1"/>
          </p:cNvSpPr>
          <p:nvPr>
            <p:ph type="ftr" sz="quarter" idx="11"/>
          </p:nvPr>
        </p:nvSpPr>
        <p:spPr/>
        <p:txBody>
          <a:bodyPr/>
          <a:lstStyle/>
          <a:p>
            <a:r>
              <a:rPr lang="en-US"/>
              <a:t>CA Nandita Parekh</a:t>
            </a:r>
            <a:endParaRPr lang="en-US" dirty="0"/>
          </a:p>
        </p:txBody>
      </p:sp>
      <p:sp>
        <p:nvSpPr>
          <p:cNvPr id="3" name="Slide Number Placeholder 2">
            <a:extLst>
              <a:ext uri="{FF2B5EF4-FFF2-40B4-BE49-F238E27FC236}">
                <a16:creationId xmlns:a16="http://schemas.microsoft.com/office/drawing/2014/main" id="{F80E199B-1532-E3F3-11B8-47C927A15C84}"/>
              </a:ext>
            </a:extLst>
          </p:cNvPr>
          <p:cNvSpPr>
            <a:spLocks noGrp="1"/>
          </p:cNvSpPr>
          <p:nvPr>
            <p:ph type="sldNum" sz="quarter" idx="12"/>
          </p:nvPr>
        </p:nvSpPr>
        <p:spPr/>
        <p:txBody>
          <a:bodyPr/>
          <a:lstStyle/>
          <a:p>
            <a:fld id="{4FAB73BC-B049-4115-A692-8D63A059BFB8}" type="slidenum">
              <a:rPr lang="en-US" smtClean="0"/>
              <a:t>16</a:t>
            </a:fld>
            <a:endParaRPr lang="en-US" dirty="0"/>
          </a:p>
        </p:txBody>
      </p:sp>
    </p:spTree>
    <p:extLst>
      <p:ext uri="{BB962C8B-B14F-4D97-AF65-F5344CB8AC3E}">
        <p14:creationId xmlns:p14="http://schemas.microsoft.com/office/powerpoint/2010/main" val="1686268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6B87A-06E9-0353-1A55-5F068C9F6670}"/>
              </a:ext>
            </a:extLst>
          </p:cNvPr>
          <p:cNvSpPr>
            <a:spLocks noGrp="1"/>
          </p:cNvSpPr>
          <p:nvPr>
            <p:ph type="title"/>
          </p:nvPr>
        </p:nvSpPr>
        <p:spPr/>
        <p:txBody>
          <a:bodyPr/>
          <a:lstStyle/>
          <a:p>
            <a:r>
              <a:rPr lang="en-US" dirty="0"/>
              <a:t>Small assignments executed well will bring in larger assignments</a:t>
            </a:r>
          </a:p>
        </p:txBody>
      </p:sp>
      <p:pic>
        <p:nvPicPr>
          <p:cNvPr id="4" name="Picture 2" descr="Small opportunities are often... ( Business Quotes )">
            <a:extLst>
              <a:ext uri="{FF2B5EF4-FFF2-40B4-BE49-F238E27FC236}">
                <a16:creationId xmlns:a16="http://schemas.microsoft.com/office/drawing/2014/main" id="{1EB6642E-6253-5E56-C839-D779C0AB1E18}"/>
              </a:ext>
            </a:extLst>
          </p:cNvPr>
          <p:cNvPicPr>
            <a:picLocks noGrp="1" noChangeAspect="1" noChangeArrowheads="1"/>
          </p:cNvPicPr>
          <p:nvPr>
            <p:ph sz="quarter" idx="1"/>
          </p:nvPr>
        </p:nvPicPr>
        <p:blipFill rotWithShape="1">
          <a:blip r:embed="rId2">
            <a:extLst>
              <a:ext uri="{28A0092B-C50C-407E-A947-70E740481C1C}">
                <a14:useLocalDpi xmlns:a14="http://schemas.microsoft.com/office/drawing/2010/main" val="0"/>
              </a:ext>
            </a:extLst>
          </a:blip>
          <a:srcRect b="12122"/>
          <a:stretch/>
        </p:blipFill>
        <p:spPr bwMode="auto">
          <a:xfrm>
            <a:off x="1726375" y="2208810"/>
            <a:ext cx="5691250" cy="309946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AC239279-C679-77E5-3C27-0A83C9CA807E}"/>
              </a:ext>
            </a:extLst>
          </p:cNvPr>
          <p:cNvSpPr>
            <a:spLocks noGrp="1"/>
          </p:cNvSpPr>
          <p:nvPr>
            <p:ph type="ftr" sz="quarter" idx="11"/>
          </p:nvPr>
        </p:nvSpPr>
        <p:spPr/>
        <p:txBody>
          <a:bodyPr/>
          <a:lstStyle/>
          <a:p>
            <a:r>
              <a:rPr lang="en-US"/>
              <a:t>CA Nandita Parekh</a:t>
            </a:r>
            <a:endParaRPr lang="en-US" dirty="0"/>
          </a:p>
        </p:txBody>
      </p:sp>
      <p:sp>
        <p:nvSpPr>
          <p:cNvPr id="6" name="Slide Number Placeholder 5">
            <a:extLst>
              <a:ext uri="{FF2B5EF4-FFF2-40B4-BE49-F238E27FC236}">
                <a16:creationId xmlns:a16="http://schemas.microsoft.com/office/drawing/2014/main" id="{39B9368E-2487-4601-F25E-B6D50E4AEB49}"/>
              </a:ext>
            </a:extLst>
          </p:cNvPr>
          <p:cNvSpPr>
            <a:spLocks noGrp="1"/>
          </p:cNvSpPr>
          <p:nvPr>
            <p:ph type="sldNum" sz="quarter" idx="12"/>
          </p:nvPr>
        </p:nvSpPr>
        <p:spPr/>
        <p:txBody>
          <a:bodyPr/>
          <a:lstStyle/>
          <a:p>
            <a:fld id="{4FAB73BC-B049-4115-A692-8D63A059BFB8}" type="slidenum">
              <a:rPr lang="en-US" smtClean="0"/>
              <a:pPr/>
              <a:t>17</a:t>
            </a:fld>
            <a:endParaRPr lang="en-US" dirty="0"/>
          </a:p>
        </p:txBody>
      </p:sp>
    </p:spTree>
    <p:extLst>
      <p:ext uri="{BB962C8B-B14F-4D97-AF65-F5344CB8AC3E}">
        <p14:creationId xmlns:p14="http://schemas.microsoft.com/office/powerpoint/2010/main" val="146896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273050"/>
            <a:ext cx="8382001" cy="1143000"/>
          </a:xfrm>
        </p:spPr>
        <p:txBody>
          <a:bodyPr/>
          <a:lstStyle/>
          <a:p>
            <a:r>
              <a:rPr lang="en-US" dirty="0"/>
              <a:t>Can we work on an Image Change?</a:t>
            </a:r>
          </a:p>
        </p:txBody>
      </p:sp>
      <p:sp>
        <p:nvSpPr>
          <p:cNvPr id="3" name="Text Placeholder 2"/>
          <p:cNvSpPr>
            <a:spLocks noGrp="1"/>
          </p:cNvSpPr>
          <p:nvPr>
            <p:ph type="body" idx="1"/>
          </p:nvPr>
        </p:nvSpPr>
        <p:spPr>
          <a:xfrm>
            <a:off x="304799" y="4800600"/>
            <a:ext cx="4267199" cy="1524000"/>
          </a:xfrm>
          <a:solidFill>
            <a:schemeClr val="accent1"/>
          </a:solidFill>
        </p:spPr>
        <p:txBody>
          <a:bodyPr/>
          <a:lstStyle/>
          <a:p>
            <a:r>
              <a:rPr lang="en-US" sz="2000" dirty="0">
                <a:solidFill>
                  <a:schemeClr val="bg1"/>
                </a:solidFill>
              </a:rPr>
              <a:t>FROM ALWAYS FISHING FOR FAULTS…</a:t>
            </a:r>
          </a:p>
        </p:txBody>
      </p:sp>
      <p:sp>
        <p:nvSpPr>
          <p:cNvPr id="4" name="Text Placeholder 3"/>
          <p:cNvSpPr>
            <a:spLocks noGrp="1"/>
          </p:cNvSpPr>
          <p:nvPr>
            <p:ph type="body" sz="half" idx="3"/>
          </p:nvPr>
        </p:nvSpPr>
        <p:spPr>
          <a:xfrm>
            <a:off x="4859360" y="4800600"/>
            <a:ext cx="4096664" cy="1524000"/>
          </a:xfrm>
          <a:solidFill>
            <a:srgbClr val="72A376"/>
          </a:solidFill>
        </p:spPr>
        <p:txBody>
          <a:bodyPr/>
          <a:lstStyle/>
          <a:p>
            <a:r>
              <a:rPr lang="en-US" sz="2000" dirty="0">
                <a:solidFill>
                  <a:schemeClr val="bg1"/>
                </a:solidFill>
              </a:rPr>
              <a:t>…TO SOMEONE WITH A MACRO VIEW WITH ABILITY TO VISUALISE MACRO ISSUES AND EXTERNAL CHALLENGES</a:t>
            </a:r>
          </a:p>
        </p:txBody>
      </p:sp>
      <p:pic>
        <p:nvPicPr>
          <p:cNvPr id="7" name="Content Placeholder 4" descr="Y:\405853_10150723419545828_667060827_12208165_1782122813_n.jpg"/>
          <p:cNvPicPr>
            <a:picLocks noGrp="1"/>
          </p:cNvPicPr>
          <p:nvPr>
            <p:ph sz="quarter" idx="2"/>
          </p:nvPr>
        </p:nvPicPr>
        <p:blipFill rotWithShape="1">
          <a:blip r:embed="rId3" cstate="email">
            <a:extLst>
              <a:ext uri="{28A0092B-C50C-407E-A947-70E740481C1C}">
                <a14:useLocalDpi xmlns:a14="http://schemas.microsoft.com/office/drawing/2010/main" val="0"/>
              </a:ext>
            </a:extLst>
          </a:blip>
          <a:srcRect b="7243"/>
          <a:stretch/>
        </p:blipFill>
        <p:spPr bwMode="auto">
          <a:xfrm>
            <a:off x="304800" y="1676400"/>
            <a:ext cx="4267200" cy="2816696"/>
          </a:xfrm>
          <a:prstGeom prst="rect">
            <a:avLst/>
          </a:prstGeom>
          <a:noFill/>
          <a:ln>
            <a:noFill/>
          </a:ln>
        </p:spPr>
      </p:pic>
      <p:pic>
        <p:nvPicPr>
          <p:cNvPr id="8" name="Picture Placeholder 7" descr="Y:\427988_10150723420575828_667060827_12208171_113683432_n.jpg"/>
          <p:cNvPicPr>
            <a:picLocks noGrp="1"/>
          </p:cNvPicPr>
          <p:nvPr>
            <p:ph sz="quarter" idx="4"/>
          </p:nvPr>
        </p:nvPicPr>
        <p:blipFill rotWithShape="1">
          <a:blip r:embed="rId4" cstate="email">
            <a:extLst>
              <a:ext uri="{28A0092B-C50C-407E-A947-70E740481C1C}">
                <a14:useLocalDpi xmlns:a14="http://schemas.microsoft.com/office/drawing/2010/main" val="0"/>
              </a:ext>
            </a:extLst>
          </a:blip>
          <a:srcRect l="10635" r="10635" b="10004"/>
          <a:stretch/>
        </p:blipFill>
        <p:spPr bwMode="auto">
          <a:xfrm>
            <a:off x="4859360" y="1676400"/>
            <a:ext cx="4096664" cy="2816696"/>
          </a:xfrm>
          <a:prstGeom prst="rect">
            <a:avLst/>
          </a:prstGeom>
          <a:noFill/>
          <a:ln>
            <a:noFill/>
          </a:ln>
        </p:spPr>
      </p:pic>
      <p:sp>
        <p:nvSpPr>
          <p:cNvPr id="9" name="Slide Number Placeholder 8"/>
          <p:cNvSpPr>
            <a:spLocks noGrp="1"/>
          </p:cNvSpPr>
          <p:nvPr>
            <p:ph type="sldNum" sz="quarter" idx="12"/>
          </p:nvPr>
        </p:nvSpPr>
        <p:spPr/>
        <p:txBody>
          <a:bodyPr/>
          <a:lstStyle/>
          <a:p>
            <a:fld id="{B432E9F4-9B8B-4F92-BFA3-294D791F2A4A}" type="slidenum">
              <a:rPr lang="en-IN" smtClean="0"/>
              <a:t>18</a:t>
            </a:fld>
            <a:endParaRPr lang="en-IN"/>
          </a:p>
        </p:txBody>
      </p:sp>
      <p:sp>
        <p:nvSpPr>
          <p:cNvPr id="5" name="Footer Placeholder 4">
            <a:extLst>
              <a:ext uri="{FF2B5EF4-FFF2-40B4-BE49-F238E27FC236}">
                <a16:creationId xmlns:a16="http://schemas.microsoft.com/office/drawing/2014/main" id="{5005159E-E9EF-5EE7-5FCF-3878468A8D2A}"/>
              </a:ext>
            </a:extLst>
          </p:cNvPr>
          <p:cNvSpPr>
            <a:spLocks noGrp="1"/>
          </p:cNvSpPr>
          <p:nvPr>
            <p:ph type="ftr" sz="quarter" idx="11"/>
          </p:nvPr>
        </p:nvSpPr>
        <p:spPr/>
        <p:txBody>
          <a:bodyPr/>
          <a:lstStyle/>
          <a:p>
            <a:r>
              <a:rPr lang="en-US"/>
              <a:t>CA Nandita Parekh</a:t>
            </a:r>
            <a:endParaRPr lang="en-US" dirty="0"/>
          </a:p>
        </p:txBody>
      </p:sp>
    </p:spTree>
    <p:extLst>
      <p:ext uri="{BB962C8B-B14F-4D97-AF65-F5344CB8AC3E}">
        <p14:creationId xmlns:p14="http://schemas.microsoft.com/office/powerpoint/2010/main" val="1400168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Each observation a stitch, the final presentation, a well-woven fabric</a:t>
            </a:r>
            <a:r>
              <a:rPr lang="mr-IN" dirty="0"/>
              <a:t>…</a:t>
            </a:r>
            <a:r>
              <a:rPr lang="en-US" dirty="0"/>
              <a:t>..</a:t>
            </a:r>
          </a:p>
        </p:txBody>
      </p:sp>
      <p:sp>
        <p:nvSpPr>
          <p:cNvPr id="5" name="Slide Number Placeholder 4"/>
          <p:cNvSpPr>
            <a:spLocks noGrp="1"/>
          </p:cNvSpPr>
          <p:nvPr>
            <p:ph type="sldNum" sz="quarter" idx="12"/>
          </p:nvPr>
        </p:nvSpPr>
        <p:spPr/>
        <p:txBody>
          <a:bodyPr/>
          <a:lstStyle/>
          <a:p>
            <a:fld id="{B432E9F4-9B8B-4F92-BFA3-294D791F2A4A}" type="slidenum">
              <a:rPr lang="en-IN" smtClean="0"/>
              <a:t>19</a:t>
            </a:fld>
            <a:endParaRPr lang="en-IN"/>
          </a:p>
        </p:txBody>
      </p:sp>
      <p:pic>
        <p:nvPicPr>
          <p:cNvPr id="7" name="Content Placeholder 6"/>
          <p:cNvPicPr>
            <a:picLocks noGrp="1" noChangeAspect="1"/>
          </p:cNvPicPr>
          <p:nvPr>
            <p:ph sz="quarter" idx="1"/>
          </p:nvPr>
        </p:nvPicPr>
        <p:blipFill>
          <a:blip r:embed="rId3"/>
          <a:srcRect l="-37793" r="-37793"/>
          <a:stretch>
            <a:fillRect/>
          </a:stretch>
        </p:blipFill>
        <p:spPr/>
      </p:pic>
      <p:sp>
        <p:nvSpPr>
          <p:cNvPr id="3" name="Footer Placeholder 2">
            <a:extLst>
              <a:ext uri="{FF2B5EF4-FFF2-40B4-BE49-F238E27FC236}">
                <a16:creationId xmlns:a16="http://schemas.microsoft.com/office/drawing/2014/main" id="{40B9F50C-4748-C6EF-E8AE-026D5EFFCEEC}"/>
              </a:ext>
            </a:extLst>
          </p:cNvPr>
          <p:cNvSpPr>
            <a:spLocks noGrp="1"/>
          </p:cNvSpPr>
          <p:nvPr>
            <p:ph type="ftr" sz="quarter" idx="11"/>
          </p:nvPr>
        </p:nvSpPr>
        <p:spPr/>
        <p:txBody>
          <a:bodyPr/>
          <a:lstStyle/>
          <a:p>
            <a:r>
              <a:rPr lang="en-US"/>
              <a:t>CA Nandita Parekh</a:t>
            </a:r>
            <a:endParaRPr lang="en-US" dirty="0"/>
          </a:p>
        </p:txBody>
      </p:sp>
    </p:spTree>
    <p:extLst>
      <p:ext uri="{BB962C8B-B14F-4D97-AF65-F5344CB8AC3E}">
        <p14:creationId xmlns:p14="http://schemas.microsoft.com/office/powerpoint/2010/main" val="3504794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D65A1EE-F908-FEA2-2A49-8B24A90288D9}"/>
              </a:ext>
            </a:extLst>
          </p:cNvPr>
          <p:cNvSpPr>
            <a:spLocks noGrp="1"/>
          </p:cNvSpPr>
          <p:nvPr>
            <p:ph type="subTitle" idx="1"/>
          </p:nvPr>
        </p:nvSpPr>
        <p:spPr/>
        <p:txBody>
          <a:bodyPr/>
          <a:lstStyle/>
          <a:p>
            <a:r>
              <a:rPr lang="en-US" sz="2400" dirty="0"/>
              <a:t>A Virtual Session organized by WMEC of ICAI</a:t>
            </a:r>
          </a:p>
          <a:p>
            <a:endParaRPr lang="en-US" sz="2400" dirty="0"/>
          </a:p>
          <a:p>
            <a:r>
              <a:rPr lang="en-US" sz="2400" dirty="0"/>
              <a:t>CA Nandita Parekh</a:t>
            </a:r>
          </a:p>
          <a:p>
            <a:endParaRPr lang="en-US" dirty="0"/>
          </a:p>
          <a:p>
            <a:endParaRPr lang="en-US" dirty="0"/>
          </a:p>
          <a:p>
            <a:endParaRPr lang="en-US" dirty="0"/>
          </a:p>
        </p:txBody>
      </p:sp>
      <p:sp>
        <p:nvSpPr>
          <p:cNvPr id="2" name="Title 1">
            <a:extLst>
              <a:ext uri="{FF2B5EF4-FFF2-40B4-BE49-F238E27FC236}">
                <a16:creationId xmlns:a16="http://schemas.microsoft.com/office/drawing/2014/main" id="{CF5C93F9-15C6-4150-CD2A-ECB7AF4470D6}"/>
              </a:ext>
            </a:extLst>
          </p:cNvPr>
          <p:cNvSpPr>
            <a:spLocks noGrp="1"/>
          </p:cNvSpPr>
          <p:nvPr>
            <p:ph type="ctrTitle"/>
          </p:nvPr>
        </p:nvSpPr>
        <p:spPr/>
        <p:txBody>
          <a:bodyPr/>
          <a:lstStyle/>
          <a:p>
            <a:r>
              <a:rPr lang="en-US" dirty="0"/>
              <a:t>Internal Audit</a:t>
            </a:r>
            <a:br>
              <a:rPr lang="en-US" dirty="0"/>
            </a:br>
            <a:r>
              <a:rPr lang="en-US" dirty="0"/>
              <a:t>Trends and Opportunities</a:t>
            </a:r>
          </a:p>
        </p:txBody>
      </p:sp>
      <p:pic>
        <p:nvPicPr>
          <p:cNvPr id="4" name="Picture 3">
            <a:extLst>
              <a:ext uri="{FF2B5EF4-FFF2-40B4-BE49-F238E27FC236}">
                <a16:creationId xmlns:a16="http://schemas.microsoft.com/office/drawing/2014/main" id="{2FAD40A8-28F4-D4ED-19C5-925A721C413D}"/>
              </a:ext>
            </a:extLst>
          </p:cNvPr>
          <p:cNvPicPr>
            <a:picLocks noChangeAspect="1"/>
          </p:cNvPicPr>
          <p:nvPr/>
        </p:nvPicPr>
        <p:blipFill>
          <a:blip r:embed="rId2"/>
          <a:stretch>
            <a:fillRect/>
          </a:stretch>
        </p:blipFill>
        <p:spPr>
          <a:xfrm>
            <a:off x="6787589" y="3602956"/>
            <a:ext cx="2122021" cy="2844173"/>
          </a:xfrm>
          <a:prstGeom prst="rect">
            <a:avLst/>
          </a:prstGeom>
        </p:spPr>
      </p:pic>
    </p:spTree>
    <p:extLst>
      <p:ext uri="{BB962C8B-B14F-4D97-AF65-F5344CB8AC3E}">
        <p14:creationId xmlns:p14="http://schemas.microsoft.com/office/powerpoint/2010/main" val="3447972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Internal Audit Findings </a:t>
            </a:r>
            <a:r>
              <a:rPr lang="mr-IN" dirty="0"/>
              <a:t>–</a:t>
            </a:r>
            <a:r>
              <a:rPr lang="en-US" dirty="0"/>
              <a:t> Look for Trends and Patterns</a:t>
            </a:r>
          </a:p>
        </p:txBody>
      </p:sp>
      <p:sp>
        <p:nvSpPr>
          <p:cNvPr id="3" name="Slide Number Placeholder 2"/>
          <p:cNvSpPr>
            <a:spLocks noGrp="1"/>
          </p:cNvSpPr>
          <p:nvPr>
            <p:ph type="sldNum" sz="quarter" idx="12"/>
          </p:nvPr>
        </p:nvSpPr>
        <p:spPr/>
        <p:txBody>
          <a:bodyPr/>
          <a:lstStyle/>
          <a:p>
            <a:fld id="{B432E9F4-9B8B-4F92-BFA3-294D791F2A4A}" type="slidenum">
              <a:rPr lang="en-IN" smtClean="0"/>
              <a:t>20</a:t>
            </a:fld>
            <a:endParaRPr lang="en-IN"/>
          </a:p>
        </p:txBody>
      </p:sp>
      <p:sp>
        <p:nvSpPr>
          <p:cNvPr id="6" name="Content Placeholder 5"/>
          <p:cNvSpPr>
            <a:spLocks noGrp="1"/>
          </p:cNvSpPr>
          <p:nvPr>
            <p:ph sz="quarter" idx="1"/>
          </p:nvPr>
        </p:nvSpPr>
        <p:spPr/>
        <p:txBody>
          <a:bodyPr>
            <a:normAutofit/>
          </a:bodyPr>
          <a:lstStyle/>
          <a:p>
            <a:pPr algn="just"/>
            <a:r>
              <a:rPr lang="en-US" sz="2000" dirty="0"/>
              <a:t>The damage done by an error or a miss-out at an operational level can be contained.</a:t>
            </a:r>
          </a:p>
          <a:p>
            <a:pPr algn="just"/>
            <a:r>
              <a:rPr lang="en-US" sz="2000" dirty="0"/>
              <a:t>The failure to spot a trend or a change in the pattern can crumble the entire organization.</a:t>
            </a:r>
          </a:p>
        </p:txBody>
      </p:sp>
      <p:pic>
        <p:nvPicPr>
          <p:cNvPr id="8" name="Content Placeholder 4"/>
          <p:cNvPicPr>
            <a:picLocks noGrp="1" noChangeAspect="1"/>
          </p:cNvPicPr>
          <p:nvPr>
            <p:ph sz="quarter" idx="2"/>
          </p:nvPr>
        </p:nvPicPr>
        <p:blipFill rotWithShape="1">
          <a:blip r:embed="rId3"/>
          <a:srcRect l="6313" t="898" b="-2033"/>
          <a:stretch/>
        </p:blipFill>
        <p:spPr>
          <a:xfrm>
            <a:off x="4876800" y="2457508"/>
            <a:ext cx="4033035" cy="3125060"/>
          </a:xfrm>
        </p:spPr>
      </p:pic>
      <p:sp>
        <p:nvSpPr>
          <p:cNvPr id="2" name="Footer Placeholder 1">
            <a:extLst>
              <a:ext uri="{FF2B5EF4-FFF2-40B4-BE49-F238E27FC236}">
                <a16:creationId xmlns:a16="http://schemas.microsoft.com/office/drawing/2014/main" id="{4C203352-D28A-487D-D11A-3BBFBDA4463D}"/>
              </a:ext>
            </a:extLst>
          </p:cNvPr>
          <p:cNvSpPr>
            <a:spLocks noGrp="1"/>
          </p:cNvSpPr>
          <p:nvPr>
            <p:ph type="ftr" sz="quarter" idx="11"/>
          </p:nvPr>
        </p:nvSpPr>
        <p:spPr/>
        <p:txBody>
          <a:bodyPr/>
          <a:lstStyle/>
          <a:p>
            <a:r>
              <a:rPr lang="en-US"/>
              <a:t>CA Nandita Parekh</a:t>
            </a:r>
            <a:endParaRPr lang="en-US" dirty="0"/>
          </a:p>
        </p:txBody>
      </p:sp>
    </p:spTree>
    <p:extLst>
      <p:ext uri="{BB962C8B-B14F-4D97-AF65-F5344CB8AC3E}">
        <p14:creationId xmlns:p14="http://schemas.microsoft.com/office/powerpoint/2010/main" val="2306454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Technology </a:t>
            </a:r>
            <a:r>
              <a:rPr lang="mr-IN" dirty="0"/>
              <a:t>–</a:t>
            </a:r>
            <a:r>
              <a:rPr lang="en-US" dirty="0"/>
              <a:t> Our world has changed</a:t>
            </a:r>
          </a:p>
        </p:txBody>
      </p:sp>
      <p:sp>
        <p:nvSpPr>
          <p:cNvPr id="5" name="Slide Number Placeholder 4"/>
          <p:cNvSpPr>
            <a:spLocks noGrp="1"/>
          </p:cNvSpPr>
          <p:nvPr>
            <p:ph type="sldNum" sz="quarter" idx="12"/>
          </p:nvPr>
        </p:nvSpPr>
        <p:spPr/>
        <p:txBody>
          <a:bodyPr/>
          <a:lstStyle/>
          <a:p>
            <a:fld id="{B432E9F4-9B8B-4F92-BFA3-294D791F2A4A}" type="slidenum">
              <a:rPr lang="en-IN" smtClean="0"/>
              <a:t>21</a:t>
            </a:fld>
            <a:endParaRPr lang="en-IN"/>
          </a:p>
        </p:txBody>
      </p:sp>
      <p:pic>
        <p:nvPicPr>
          <p:cNvPr id="7" name="Content Placeholder 6"/>
          <p:cNvPicPr>
            <a:picLocks noGrp="1" noChangeAspect="1"/>
          </p:cNvPicPr>
          <p:nvPr>
            <p:ph sz="quarter" idx="1"/>
          </p:nvPr>
        </p:nvPicPr>
        <p:blipFill>
          <a:blip r:embed="rId3"/>
          <a:srcRect t="-2521" b="-2521"/>
          <a:stretch>
            <a:fillRect/>
          </a:stretch>
        </p:blipFill>
        <p:spPr/>
      </p:pic>
      <p:sp>
        <p:nvSpPr>
          <p:cNvPr id="3" name="Footer Placeholder 2">
            <a:extLst>
              <a:ext uri="{FF2B5EF4-FFF2-40B4-BE49-F238E27FC236}">
                <a16:creationId xmlns:a16="http://schemas.microsoft.com/office/drawing/2014/main" id="{EDCE6372-4EF3-5BA0-B28C-E4B565E7788F}"/>
              </a:ext>
            </a:extLst>
          </p:cNvPr>
          <p:cNvSpPr>
            <a:spLocks noGrp="1"/>
          </p:cNvSpPr>
          <p:nvPr>
            <p:ph type="ftr" sz="quarter" idx="11"/>
          </p:nvPr>
        </p:nvSpPr>
        <p:spPr/>
        <p:txBody>
          <a:bodyPr/>
          <a:lstStyle/>
          <a:p>
            <a:r>
              <a:rPr lang="en-US"/>
              <a:t>CA Nandita Parekh</a:t>
            </a:r>
            <a:endParaRPr lang="en-US" dirty="0"/>
          </a:p>
        </p:txBody>
      </p:sp>
    </p:spTree>
    <p:extLst>
      <p:ext uri="{BB962C8B-B14F-4D97-AF65-F5344CB8AC3E}">
        <p14:creationId xmlns:p14="http://schemas.microsoft.com/office/powerpoint/2010/main" val="20449618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 Us Understand and Embrace Technology</a:t>
            </a:r>
          </a:p>
        </p:txBody>
      </p:sp>
      <p:sp>
        <p:nvSpPr>
          <p:cNvPr id="4" name="Slide Number Placeholder 3"/>
          <p:cNvSpPr>
            <a:spLocks noGrp="1"/>
          </p:cNvSpPr>
          <p:nvPr>
            <p:ph type="sldNum" sz="quarter" idx="12"/>
          </p:nvPr>
        </p:nvSpPr>
        <p:spPr/>
        <p:txBody>
          <a:bodyPr/>
          <a:lstStyle/>
          <a:p>
            <a:fld id="{B432E9F4-9B8B-4F92-BFA3-294D791F2A4A}" type="slidenum">
              <a:rPr lang="en-IN" smtClean="0"/>
              <a:t>22</a:t>
            </a:fld>
            <a:endParaRPr lang="en-IN"/>
          </a:p>
        </p:txBody>
      </p:sp>
      <p:pic>
        <p:nvPicPr>
          <p:cNvPr id="8" name="Content Placeholder 4">
            <a:extLst>
              <a:ext uri="{FF2B5EF4-FFF2-40B4-BE49-F238E27FC236}">
                <a16:creationId xmlns:a16="http://schemas.microsoft.com/office/drawing/2014/main" id="{E9FFABFA-C1DD-4A9B-97EC-AD8A07A83D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532" y="1981200"/>
            <a:ext cx="6918953" cy="4259090"/>
          </a:xfrm>
          <a:prstGeom prst="rect">
            <a:avLst/>
          </a:prstGeom>
        </p:spPr>
      </p:pic>
      <p:sp>
        <p:nvSpPr>
          <p:cNvPr id="3" name="Footer Placeholder 2">
            <a:extLst>
              <a:ext uri="{FF2B5EF4-FFF2-40B4-BE49-F238E27FC236}">
                <a16:creationId xmlns:a16="http://schemas.microsoft.com/office/drawing/2014/main" id="{90780DD5-A9FE-472F-A2E7-F8B5F6756855}"/>
              </a:ext>
            </a:extLst>
          </p:cNvPr>
          <p:cNvSpPr>
            <a:spLocks noGrp="1"/>
          </p:cNvSpPr>
          <p:nvPr>
            <p:ph type="ftr" sz="quarter" idx="11"/>
          </p:nvPr>
        </p:nvSpPr>
        <p:spPr/>
        <p:txBody>
          <a:bodyPr/>
          <a:lstStyle/>
          <a:p>
            <a:r>
              <a:rPr lang="en-US"/>
              <a:t>CA Nandita Parekh</a:t>
            </a:r>
            <a:endParaRPr lang="en-US" dirty="0"/>
          </a:p>
        </p:txBody>
      </p:sp>
    </p:spTree>
    <p:extLst>
      <p:ext uri="{BB962C8B-B14F-4D97-AF65-F5344CB8AC3E}">
        <p14:creationId xmlns:p14="http://schemas.microsoft.com/office/powerpoint/2010/main" val="1078322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Let us have the courage to address the key Issues </a:t>
            </a:r>
          </a:p>
        </p:txBody>
      </p:sp>
      <p:sp>
        <p:nvSpPr>
          <p:cNvPr id="3" name="Slide Number Placeholder 2"/>
          <p:cNvSpPr>
            <a:spLocks noGrp="1"/>
          </p:cNvSpPr>
          <p:nvPr>
            <p:ph type="sldNum" sz="quarter" idx="12"/>
          </p:nvPr>
        </p:nvSpPr>
        <p:spPr/>
        <p:txBody>
          <a:bodyPr/>
          <a:lstStyle/>
          <a:p>
            <a:fld id="{B432E9F4-9B8B-4F92-BFA3-294D791F2A4A}" type="slidenum">
              <a:rPr lang="en-IN" smtClean="0"/>
              <a:t>23</a:t>
            </a:fld>
            <a:endParaRPr lang="en-IN"/>
          </a:p>
        </p:txBody>
      </p:sp>
      <p:pic>
        <p:nvPicPr>
          <p:cNvPr id="5" name="Content Placeholder 4"/>
          <p:cNvPicPr>
            <a:picLocks noGrp="1" noChangeAspect="1"/>
          </p:cNvPicPr>
          <p:nvPr>
            <p:ph sz="quarter" idx="1"/>
          </p:nvPr>
        </p:nvPicPr>
        <p:blipFill>
          <a:blip r:embed="rId3"/>
          <a:srcRect l="5890" r="5890"/>
          <a:stretch>
            <a:fillRect/>
          </a:stretch>
        </p:blipFill>
        <p:spPr/>
      </p:pic>
      <p:pic>
        <p:nvPicPr>
          <p:cNvPr id="4" name="Picture 3"/>
          <p:cNvPicPr>
            <a:picLocks noChangeAspect="1"/>
          </p:cNvPicPr>
          <p:nvPr/>
        </p:nvPicPr>
        <p:blipFill>
          <a:blip r:embed="rId4"/>
          <a:stretch>
            <a:fillRect/>
          </a:stretch>
        </p:blipFill>
        <p:spPr>
          <a:xfrm>
            <a:off x="7123202" y="4774277"/>
            <a:ext cx="1525497" cy="1245523"/>
          </a:xfrm>
          <a:prstGeom prst="rect">
            <a:avLst/>
          </a:prstGeom>
        </p:spPr>
      </p:pic>
      <p:sp>
        <p:nvSpPr>
          <p:cNvPr id="8" name="Explosion 1 7"/>
          <p:cNvSpPr/>
          <p:nvPr/>
        </p:nvSpPr>
        <p:spPr>
          <a:xfrm>
            <a:off x="146303" y="3809777"/>
            <a:ext cx="2777771" cy="2473764"/>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Is it an Elephant</a:t>
            </a:r>
          </a:p>
        </p:txBody>
      </p:sp>
      <p:sp>
        <p:nvSpPr>
          <p:cNvPr id="9" name="Oval Callout 8"/>
          <p:cNvSpPr/>
          <p:nvPr/>
        </p:nvSpPr>
        <p:spPr>
          <a:xfrm>
            <a:off x="6449674" y="3242039"/>
            <a:ext cx="2199025" cy="1163674"/>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Or a mere mouse??</a:t>
            </a:r>
          </a:p>
        </p:txBody>
      </p:sp>
      <p:sp>
        <p:nvSpPr>
          <p:cNvPr id="6" name="Footer Placeholder 5">
            <a:extLst>
              <a:ext uri="{FF2B5EF4-FFF2-40B4-BE49-F238E27FC236}">
                <a16:creationId xmlns:a16="http://schemas.microsoft.com/office/drawing/2014/main" id="{3A9414C9-95D6-D70B-8E7F-C6CC5EF27578}"/>
              </a:ext>
            </a:extLst>
          </p:cNvPr>
          <p:cNvSpPr>
            <a:spLocks noGrp="1"/>
          </p:cNvSpPr>
          <p:nvPr>
            <p:ph type="ftr" sz="quarter" idx="11"/>
          </p:nvPr>
        </p:nvSpPr>
        <p:spPr/>
        <p:txBody>
          <a:bodyPr/>
          <a:lstStyle/>
          <a:p>
            <a:r>
              <a:rPr lang="en-US"/>
              <a:t>CA Nandita Parekh</a:t>
            </a:r>
            <a:endParaRPr lang="en-US" dirty="0"/>
          </a:p>
        </p:txBody>
      </p:sp>
    </p:spTree>
    <p:extLst>
      <p:ext uri="{BB962C8B-B14F-4D97-AF65-F5344CB8AC3E}">
        <p14:creationId xmlns:p14="http://schemas.microsoft.com/office/powerpoint/2010/main" val="63330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ssolv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Shift Conversations from Technical to Softer Issues</a:t>
            </a:r>
          </a:p>
        </p:txBody>
      </p:sp>
      <p:sp>
        <p:nvSpPr>
          <p:cNvPr id="17" name="Content Placeholder 16"/>
          <p:cNvSpPr>
            <a:spLocks noGrp="1"/>
          </p:cNvSpPr>
          <p:nvPr>
            <p:ph sz="half" idx="2"/>
          </p:nvPr>
        </p:nvSpPr>
        <p:spPr>
          <a:xfrm>
            <a:off x="4208092" y="1565116"/>
            <a:ext cx="4651746" cy="4902791"/>
          </a:xfrm>
        </p:spPr>
        <p:txBody>
          <a:bodyPr>
            <a:normAutofit/>
          </a:bodyPr>
          <a:lstStyle/>
          <a:p>
            <a:pPr algn="just"/>
            <a:r>
              <a:rPr lang="en-US" dirty="0"/>
              <a:t>In which areas do you feel the maximum talent shortage?</a:t>
            </a:r>
          </a:p>
          <a:p>
            <a:pPr algn="just"/>
            <a:r>
              <a:rPr lang="en-US" dirty="0"/>
              <a:t>Can your business be transformed to digital platform? How different would it be?</a:t>
            </a:r>
          </a:p>
          <a:p>
            <a:pPr algn="just"/>
            <a:r>
              <a:rPr lang="en-US" dirty="0"/>
              <a:t>Are your people being skilled for jobs of the future or will you need to deal with redundancy?</a:t>
            </a:r>
          </a:p>
          <a:p>
            <a:pPr algn="just"/>
            <a:r>
              <a:rPr lang="en-US" dirty="0"/>
              <a:t>Will changes in immigration policies, </a:t>
            </a:r>
            <a:r>
              <a:rPr lang="en-US" dirty="0" err="1"/>
              <a:t>labour</a:t>
            </a:r>
            <a:r>
              <a:rPr lang="en-US" dirty="0"/>
              <a:t> laws or trade restrictions impact your organization?</a:t>
            </a:r>
          </a:p>
          <a:p>
            <a:pPr algn="just"/>
            <a:r>
              <a:rPr lang="en-US" dirty="0"/>
              <a:t>Do you have vibrant fraud risk assessment </a:t>
            </a:r>
            <a:r>
              <a:rPr lang="mr-IN" dirty="0"/>
              <a:t>–</a:t>
            </a:r>
            <a:r>
              <a:rPr lang="en-US" dirty="0"/>
              <a:t> do you have defined processes for dealing with suspected frauds?</a:t>
            </a:r>
          </a:p>
          <a:p>
            <a:pPr algn="just"/>
            <a:r>
              <a:rPr lang="en-US" dirty="0"/>
              <a:t>How good is your whistleblower policy? </a:t>
            </a:r>
          </a:p>
          <a:p>
            <a:endParaRPr lang="en-US" dirty="0"/>
          </a:p>
        </p:txBody>
      </p:sp>
      <p:sp>
        <p:nvSpPr>
          <p:cNvPr id="4" name="Slide Number Placeholder 3"/>
          <p:cNvSpPr>
            <a:spLocks noGrp="1"/>
          </p:cNvSpPr>
          <p:nvPr>
            <p:ph type="sldNum" sz="quarter" idx="12"/>
          </p:nvPr>
        </p:nvSpPr>
        <p:spPr/>
        <p:txBody>
          <a:bodyPr/>
          <a:lstStyle/>
          <a:p>
            <a:fld id="{B432E9F4-9B8B-4F92-BFA3-294D791F2A4A}" type="slidenum">
              <a:rPr lang="en-IN" smtClean="0"/>
              <a:t>24</a:t>
            </a:fld>
            <a:endParaRPr lang="en-IN"/>
          </a:p>
        </p:txBody>
      </p:sp>
      <p:pic>
        <p:nvPicPr>
          <p:cNvPr id="5" name="Picture 4"/>
          <p:cNvPicPr>
            <a:picLocks noChangeAspect="1"/>
          </p:cNvPicPr>
          <p:nvPr/>
        </p:nvPicPr>
        <p:blipFill>
          <a:blip r:embed="rId3"/>
          <a:stretch>
            <a:fillRect/>
          </a:stretch>
        </p:blipFill>
        <p:spPr>
          <a:xfrm>
            <a:off x="498518" y="1565116"/>
            <a:ext cx="3709574" cy="4570195"/>
          </a:xfrm>
          <a:prstGeom prst="rect">
            <a:avLst/>
          </a:prstGeom>
          <a:ln>
            <a:solidFill>
              <a:srgbClr val="FF0000"/>
            </a:solidFill>
          </a:ln>
        </p:spPr>
      </p:pic>
      <p:sp>
        <p:nvSpPr>
          <p:cNvPr id="15" name="Left Arrow 14"/>
          <p:cNvSpPr/>
          <p:nvPr/>
        </p:nvSpPr>
        <p:spPr>
          <a:xfrm rot="1137464">
            <a:off x="1687609" y="4595675"/>
            <a:ext cx="1637482" cy="651750"/>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Oval 1"/>
          <p:cNvSpPr/>
          <p:nvPr/>
        </p:nvSpPr>
        <p:spPr>
          <a:xfrm>
            <a:off x="336806" y="3275463"/>
            <a:ext cx="1484475" cy="1704577"/>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F153BAFB-791F-8C35-EBBF-D20C702ED7E0}"/>
              </a:ext>
            </a:extLst>
          </p:cNvPr>
          <p:cNvSpPr>
            <a:spLocks noGrp="1"/>
          </p:cNvSpPr>
          <p:nvPr>
            <p:ph type="ftr" sz="quarter" idx="11"/>
          </p:nvPr>
        </p:nvSpPr>
        <p:spPr/>
        <p:txBody>
          <a:bodyPr/>
          <a:lstStyle/>
          <a:p>
            <a:r>
              <a:rPr lang="en-US" sz="1400" b="1" i="1" dirty="0"/>
              <a:t>CA Nandita Parekh</a:t>
            </a:r>
          </a:p>
        </p:txBody>
      </p:sp>
    </p:spTree>
    <p:extLst>
      <p:ext uri="{BB962C8B-B14F-4D97-AF65-F5344CB8AC3E}">
        <p14:creationId xmlns:p14="http://schemas.microsoft.com/office/powerpoint/2010/main" val="1517865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Move from Tangible Findings to Intangible Perspective</a:t>
            </a:r>
            <a:r>
              <a:rPr lang="mr-IN" dirty="0"/>
              <a:t>…</a:t>
            </a:r>
            <a:r>
              <a:rPr lang="en-US" dirty="0"/>
              <a:t>..</a:t>
            </a:r>
          </a:p>
        </p:txBody>
      </p:sp>
      <p:sp>
        <p:nvSpPr>
          <p:cNvPr id="3" name="Slide Number Placeholder 2"/>
          <p:cNvSpPr>
            <a:spLocks noGrp="1"/>
          </p:cNvSpPr>
          <p:nvPr>
            <p:ph type="sldNum" sz="quarter" idx="12"/>
          </p:nvPr>
        </p:nvSpPr>
        <p:spPr/>
        <p:txBody>
          <a:bodyPr/>
          <a:lstStyle/>
          <a:p>
            <a:fld id="{B432E9F4-9B8B-4F92-BFA3-294D791F2A4A}" type="slidenum">
              <a:rPr lang="en-IN" smtClean="0"/>
              <a:t>25</a:t>
            </a:fld>
            <a:endParaRPr lang="en-IN"/>
          </a:p>
        </p:txBody>
      </p:sp>
      <p:pic>
        <p:nvPicPr>
          <p:cNvPr id="5" name="Content Placeholder 4"/>
          <p:cNvPicPr>
            <a:picLocks noGrp="1" noChangeAspect="1"/>
          </p:cNvPicPr>
          <p:nvPr>
            <p:ph sz="quarter" idx="1"/>
          </p:nvPr>
        </p:nvPicPr>
        <p:blipFill>
          <a:blip r:embed="rId3"/>
          <a:srcRect t="-11531" b="-11531"/>
          <a:stretch>
            <a:fillRect/>
          </a:stretch>
        </p:blipFill>
        <p:spPr/>
      </p:pic>
      <p:sp>
        <p:nvSpPr>
          <p:cNvPr id="4" name="Footer Placeholder 3">
            <a:extLst>
              <a:ext uri="{FF2B5EF4-FFF2-40B4-BE49-F238E27FC236}">
                <a16:creationId xmlns:a16="http://schemas.microsoft.com/office/drawing/2014/main" id="{28E9AF91-47DB-71D3-F635-4628EDF786B9}"/>
              </a:ext>
            </a:extLst>
          </p:cNvPr>
          <p:cNvSpPr>
            <a:spLocks noGrp="1"/>
          </p:cNvSpPr>
          <p:nvPr>
            <p:ph type="ftr" sz="quarter" idx="11"/>
          </p:nvPr>
        </p:nvSpPr>
        <p:spPr/>
        <p:txBody>
          <a:bodyPr/>
          <a:lstStyle/>
          <a:p>
            <a:r>
              <a:rPr lang="en-US" sz="1400" b="1" i="1" dirty="0"/>
              <a:t>CA Nandita Parekh</a:t>
            </a:r>
          </a:p>
        </p:txBody>
      </p:sp>
    </p:spTree>
    <p:extLst>
      <p:ext uri="{BB962C8B-B14F-4D97-AF65-F5344CB8AC3E}">
        <p14:creationId xmlns:p14="http://schemas.microsoft.com/office/powerpoint/2010/main" val="3874218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The Human Factor</a:t>
            </a:r>
          </a:p>
        </p:txBody>
      </p:sp>
      <p:sp>
        <p:nvSpPr>
          <p:cNvPr id="5" name="Slide Number Placeholder 4"/>
          <p:cNvSpPr>
            <a:spLocks noGrp="1"/>
          </p:cNvSpPr>
          <p:nvPr>
            <p:ph type="sldNum" sz="quarter" idx="12"/>
          </p:nvPr>
        </p:nvSpPr>
        <p:spPr/>
        <p:txBody>
          <a:bodyPr/>
          <a:lstStyle/>
          <a:p>
            <a:fld id="{B432E9F4-9B8B-4F92-BFA3-294D791F2A4A}" type="slidenum">
              <a:rPr lang="en-IN" smtClean="0"/>
              <a:t>26</a:t>
            </a:fld>
            <a:endParaRPr lang="en-IN"/>
          </a:p>
        </p:txBody>
      </p:sp>
      <p:pic>
        <p:nvPicPr>
          <p:cNvPr id="8" name="Picture 7"/>
          <p:cNvPicPr>
            <a:picLocks noChangeAspect="1"/>
          </p:cNvPicPr>
          <p:nvPr/>
        </p:nvPicPr>
        <p:blipFill>
          <a:blip r:embed="rId3"/>
          <a:stretch>
            <a:fillRect/>
          </a:stretch>
        </p:blipFill>
        <p:spPr>
          <a:xfrm>
            <a:off x="2860403" y="1677209"/>
            <a:ext cx="4032794" cy="3964442"/>
          </a:xfrm>
          <a:prstGeom prst="rect">
            <a:avLst/>
          </a:prstGeom>
        </p:spPr>
      </p:pic>
      <p:sp>
        <p:nvSpPr>
          <p:cNvPr id="2" name="Hexagon 1"/>
          <p:cNvSpPr/>
          <p:nvPr/>
        </p:nvSpPr>
        <p:spPr>
          <a:xfrm>
            <a:off x="498475" y="1677208"/>
            <a:ext cx="2174966" cy="1464562"/>
          </a:xfrm>
          <a:prstGeom prst="hexag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Bribery &amp; Corruption</a:t>
            </a:r>
          </a:p>
        </p:txBody>
      </p:sp>
      <p:sp>
        <p:nvSpPr>
          <p:cNvPr id="3" name="Teardrop 2"/>
          <p:cNvSpPr/>
          <p:nvPr/>
        </p:nvSpPr>
        <p:spPr>
          <a:xfrm>
            <a:off x="720784" y="3843655"/>
            <a:ext cx="1398961" cy="1487328"/>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Ethics</a:t>
            </a:r>
          </a:p>
        </p:txBody>
      </p:sp>
      <p:sp>
        <p:nvSpPr>
          <p:cNvPr id="4" name="Trapezoid 3"/>
          <p:cNvSpPr/>
          <p:nvPr/>
        </p:nvSpPr>
        <p:spPr>
          <a:xfrm>
            <a:off x="5906853" y="875054"/>
            <a:ext cx="1972687" cy="1604309"/>
          </a:xfrm>
          <a:prstGeom prst="trapezoid">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Loyalty</a:t>
            </a:r>
          </a:p>
        </p:txBody>
      </p:sp>
      <p:sp>
        <p:nvSpPr>
          <p:cNvPr id="6" name="Parallelogram 5"/>
          <p:cNvSpPr/>
          <p:nvPr/>
        </p:nvSpPr>
        <p:spPr>
          <a:xfrm>
            <a:off x="6605087" y="3843655"/>
            <a:ext cx="2085020" cy="1453904"/>
          </a:xfrm>
          <a:prstGeom prst="parallelogram">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t>Innovation</a:t>
            </a:r>
          </a:p>
        </p:txBody>
      </p:sp>
      <p:sp>
        <p:nvSpPr>
          <p:cNvPr id="10" name="Chord 9"/>
          <p:cNvSpPr/>
          <p:nvPr/>
        </p:nvSpPr>
        <p:spPr>
          <a:xfrm>
            <a:off x="2506350" y="4709356"/>
            <a:ext cx="2188879" cy="1864590"/>
          </a:xfrm>
          <a:prstGeom prst="chord">
            <a:avLst>
              <a:gd name="adj1" fmla="val 1280423"/>
              <a:gd name="adj2" fmla="val 16200000"/>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err="1"/>
              <a:t>Adaptabiliy</a:t>
            </a:r>
            <a:endParaRPr lang="en-US" dirty="0"/>
          </a:p>
        </p:txBody>
      </p:sp>
      <p:sp>
        <p:nvSpPr>
          <p:cNvPr id="9" name="Footer Placeholder 8">
            <a:extLst>
              <a:ext uri="{FF2B5EF4-FFF2-40B4-BE49-F238E27FC236}">
                <a16:creationId xmlns:a16="http://schemas.microsoft.com/office/drawing/2014/main" id="{CDBC9E0C-F9FE-5B18-9E8D-A32560BCE81F}"/>
              </a:ext>
            </a:extLst>
          </p:cNvPr>
          <p:cNvSpPr>
            <a:spLocks noGrp="1"/>
          </p:cNvSpPr>
          <p:nvPr>
            <p:ph type="ftr" sz="quarter" idx="11"/>
          </p:nvPr>
        </p:nvSpPr>
        <p:spPr/>
        <p:txBody>
          <a:bodyPr/>
          <a:lstStyle/>
          <a:p>
            <a:r>
              <a:rPr lang="en-US" sz="1400" b="1" i="1" dirty="0"/>
              <a:t>CA Nandita Parekh</a:t>
            </a:r>
          </a:p>
        </p:txBody>
      </p:sp>
    </p:spTree>
    <p:extLst>
      <p:ext uri="{BB962C8B-B14F-4D97-AF65-F5344CB8AC3E}">
        <p14:creationId xmlns:p14="http://schemas.microsoft.com/office/powerpoint/2010/main" val="395625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50284-B108-0A07-43E0-DB90C7D1160F}"/>
              </a:ext>
            </a:extLst>
          </p:cNvPr>
          <p:cNvSpPr>
            <a:spLocks noGrp="1"/>
          </p:cNvSpPr>
          <p:nvPr>
            <p:ph type="title"/>
          </p:nvPr>
        </p:nvSpPr>
        <p:spPr/>
        <p:txBody>
          <a:bodyPr/>
          <a:lstStyle/>
          <a:p>
            <a:r>
              <a:rPr lang="en-US" dirty="0"/>
              <a:t>To conclude…. </a:t>
            </a:r>
          </a:p>
        </p:txBody>
      </p:sp>
      <p:pic>
        <p:nvPicPr>
          <p:cNvPr id="4098" name="Picture 2" descr="Discovery Quotes - BrainyQuote">
            <a:extLst>
              <a:ext uri="{FF2B5EF4-FFF2-40B4-BE49-F238E27FC236}">
                <a16:creationId xmlns:a16="http://schemas.microsoft.com/office/drawing/2014/main" id="{35270E70-9660-3337-862E-B5A5BAE0BA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980"/>
          <a:stretch/>
        </p:blipFill>
        <p:spPr bwMode="auto">
          <a:xfrm>
            <a:off x="914400" y="1805050"/>
            <a:ext cx="7563498" cy="3954483"/>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F3B0D584-129B-6889-38FB-43208DD807B3}"/>
              </a:ext>
            </a:extLst>
          </p:cNvPr>
          <p:cNvSpPr>
            <a:spLocks noGrp="1"/>
          </p:cNvSpPr>
          <p:nvPr>
            <p:ph type="ftr" sz="quarter" idx="11"/>
          </p:nvPr>
        </p:nvSpPr>
        <p:spPr/>
        <p:txBody>
          <a:bodyPr/>
          <a:lstStyle/>
          <a:p>
            <a:r>
              <a:rPr lang="en-US" sz="1400" b="1" i="1" dirty="0"/>
              <a:t>CA Nandita Parekh</a:t>
            </a:r>
          </a:p>
        </p:txBody>
      </p:sp>
      <p:sp>
        <p:nvSpPr>
          <p:cNvPr id="5" name="Slide Number Placeholder 4">
            <a:extLst>
              <a:ext uri="{FF2B5EF4-FFF2-40B4-BE49-F238E27FC236}">
                <a16:creationId xmlns:a16="http://schemas.microsoft.com/office/drawing/2014/main" id="{F595921D-8593-33E3-48BF-E04BD13D454F}"/>
              </a:ext>
            </a:extLst>
          </p:cNvPr>
          <p:cNvSpPr>
            <a:spLocks noGrp="1"/>
          </p:cNvSpPr>
          <p:nvPr>
            <p:ph type="sldNum" sz="quarter" idx="12"/>
          </p:nvPr>
        </p:nvSpPr>
        <p:spPr/>
        <p:txBody>
          <a:bodyPr/>
          <a:lstStyle/>
          <a:p>
            <a:fld id="{4FAB73BC-B049-4115-A692-8D63A059BFB8}" type="slidenum">
              <a:rPr lang="en-US" smtClean="0"/>
              <a:pPr/>
              <a:t>27</a:t>
            </a:fld>
            <a:endParaRPr lang="en-US" dirty="0"/>
          </a:p>
        </p:txBody>
      </p:sp>
    </p:spTree>
    <p:extLst>
      <p:ext uri="{BB962C8B-B14F-4D97-AF65-F5344CB8AC3E}">
        <p14:creationId xmlns:p14="http://schemas.microsoft.com/office/powerpoint/2010/main" val="26622512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432E9F4-9B8B-4F92-BFA3-294D791F2A4A}" type="slidenum">
              <a:rPr lang="en-IN" smtClean="0"/>
              <a:t>28</a:t>
            </a:fld>
            <a:endParaRPr lang="en-IN"/>
          </a:p>
        </p:txBody>
      </p:sp>
      <p:pic>
        <p:nvPicPr>
          <p:cNvPr id="7" name="Picture 6"/>
          <p:cNvPicPr>
            <a:picLocks noChangeAspect="1"/>
          </p:cNvPicPr>
          <p:nvPr/>
        </p:nvPicPr>
        <p:blipFill>
          <a:blip r:embed="rId3"/>
          <a:stretch>
            <a:fillRect/>
          </a:stretch>
        </p:blipFill>
        <p:spPr>
          <a:xfrm>
            <a:off x="2210229" y="946351"/>
            <a:ext cx="4964769" cy="4964769"/>
          </a:xfrm>
          <a:prstGeom prst="rect">
            <a:avLst/>
          </a:prstGeom>
        </p:spPr>
      </p:pic>
      <p:sp>
        <p:nvSpPr>
          <p:cNvPr id="2" name="Footer Placeholder 1">
            <a:extLst>
              <a:ext uri="{FF2B5EF4-FFF2-40B4-BE49-F238E27FC236}">
                <a16:creationId xmlns:a16="http://schemas.microsoft.com/office/drawing/2014/main" id="{F4D006F5-1CC3-EF1E-15F3-0A2F41B1EF99}"/>
              </a:ext>
            </a:extLst>
          </p:cNvPr>
          <p:cNvSpPr>
            <a:spLocks noGrp="1"/>
          </p:cNvSpPr>
          <p:nvPr>
            <p:ph type="ftr" sz="quarter" idx="11"/>
          </p:nvPr>
        </p:nvSpPr>
        <p:spPr>
          <a:xfrm>
            <a:off x="730213" y="6210300"/>
            <a:ext cx="3962400" cy="457200"/>
          </a:xfrm>
        </p:spPr>
        <p:txBody>
          <a:bodyPr/>
          <a:lstStyle/>
          <a:p>
            <a:r>
              <a:rPr lang="en-US" sz="1400" b="1" i="1" dirty="0"/>
              <a:t>CA Nandita Parekh</a:t>
            </a:r>
          </a:p>
        </p:txBody>
      </p:sp>
    </p:spTree>
    <p:extLst>
      <p:ext uri="{BB962C8B-B14F-4D97-AF65-F5344CB8AC3E}">
        <p14:creationId xmlns:p14="http://schemas.microsoft.com/office/powerpoint/2010/main" val="3119837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DA706-AF11-4F65-086F-81DEAD367A6E}"/>
              </a:ext>
            </a:extLst>
          </p:cNvPr>
          <p:cNvSpPr>
            <a:spLocks noGrp="1"/>
          </p:cNvSpPr>
          <p:nvPr>
            <p:ph type="title"/>
          </p:nvPr>
        </p:nvSpPr>
        <p:spPr/>
        <p:txBody>
          <a:bodyPr/>
          <a:lstStyle/>
          <a:p>
            <a:r>
              <a:rPr lang="en-US" dirty="0"/>
              <a:t>Trends</a:t>
            </a:r>
          </a:p>
        </p:txBody>
      </p:sp>
      <p:sp>
        <p:nvSpPr>
          <p:cNvPr id="3" name="Text Placeholder 2">
            <a:extLst>
              <a:ext uri="{FF2B5EF4-FFF2-40B4-BE49-F238E27FC236}">
                <a16:creationId xmlns:a16="http://schemas.microsoft.com/office/drawing/2014/main" id="{F7888FE8-ECD1-D5B5-F348-E971604ADE0F}"/>
              </a:ext>
            </a:extLst>
          </p:cNvPr>
          <p:cNvSpPr>
            <a:spLocks noGrp="1"/>
          </p:cNvSpPr>
          <p:nvPr>
            <p:ph type="body" idx="1"/>
          </p:nvPr>
        </p:nvSpPr>
        <p:spPr/>
        <p:txBody>
          <a:bodyPr/>
          <a:lstStyle/>
          <a:p>
            <a:endParaRPr lang="en-US" dirty="0"/>
          </a:p>
        </p:txBody>
      </p:sp>
      <p:pic>
        <p:nvPicPr>
          <p:cNvPr id="1026" name="Picture 2" descr="Value Of Trend Analysis In Market Research and Business Growth">
            <a:extLst>
              <a:ext uri="{FF2B5EF4-FFF2-40B4-BE49-F238E27FC236}">
                <a16:creationId xmlns:a16="http://schemas.microsoft.com/office/drawing/2014/main" id="{9F977BA8-6EDD-3137-5A78-328A4DB0F5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793" y="2584253"/>
            <a:ext cx="7717920" cy="3626542"/>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66C76FE1-6DA5-65E0-A1A6-7CA725A90BDF}"/>
              </a:ext>
            </a:extLst>
          </p:cNvPr>
          <p:cNvSpPr>
            <a:spLocks noGrp="1"/>
          </p:cNvSpPr>
          <p:nvPr>
            <p:ph type="ftr" sz="quarter" idx="11"/>
          </p:nvPr>
        </p:nvSpPr>
        <p:spPr/>
        <p:txBody>
          <a:bodyPr/>
          <a:lstStyle/>
          <a:p>
            <a:r>
              <a:rPr lang="en-US" sz="1400" b="1" i="1" dirty="0"/>
              <a:t>CA Nandita Parekh</a:t>
            </a:r>
          </a:p>
        </p:txBody>
      </p:sp>
      <p:sp>
        <p:nvSpPr>
          <p:cNvPr id="5" name="Slide Number Placeholder 4">
            <a:extLst>
              <a:ext uri="{FF2B5EF4-FFF2-40B4-BE49-F238E27FC236}">
                <a16:creationId xmlns:a16="http://schemas.microsoft.com/office/drawing/2014/main" id="{89A787AB-1DE9-448F-E2FD-AE40D3E574EA}"/>
              </a:ext>
            </a:extLst>
          </p:cNvPr>
          <p:cNvSpPr>
            <a:spLocks noGrp="1"/>
          </p:cNvSpPr>
          <p:nvPr>
            <p:ph type="sldNum" sz="quarter" idx="12"/>
          </p:nvPr>
        </p:nvSpPr>
        <p:spPr/>
        <p:txBody>
          <a:bodyPr/>
          <a:lstStyle/>
          <a:p>
            <a:fld id="{4FAB73BC-B049-4115-A692-8D63A059BFB8}" type="slidenum">
              <a:rPr lang="en-US" smtClean="0"/>
              <a:t>3</a:t>
            </a:fld>
            <a:endParaRPr lang="en-US" dirty="0"/>
          </a:p>
        </p:txBody>
      </p:sp>
    </p:spTree>
    <p:extLst>
      <p:ext uri="{BB962C8B-B14F-4D97-AF65-F5344CB8AC3E}">
        <p14:creationId xmlns:p14="http://schemas.microsoft.com/office/powerpoint/2010/main" val="3447893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6E24DF-8E55-9208-0606-4311F3C41F33}"/>
              </a:ext>
            </a:extLst>
          </p:cNvPr>
          <p:cNvSpPr>
            <a:spLocks noGrp="1"/>
          </p:cNvSpPr>
          <p:nvPr>
            <p:ph type="title"/>
          </p:nvPr>
        </p:nvSpPr>
        <p:spPr>
          <a:xfrm>
            <a:off x="914400" y="274638"/>
            <a:ext cx="5902036" cy="1143000"/>
          </a:xfrm>
        </p:spPr>
        <p:txBody>
          <a:bodyPr/>
          <a:lstStyle/>
          <a:p>
            <a:r>
              <a:rPr lang="en-US" dirty="0"/>
              <a:t>1. Internal Audit (IA) Market in India is set to rise exponentially </a:t>
            </a:r>
          </a:p>
        </p:txBody>
      </p:sp>
      <p:sp>
        <p:nvSpPr>
          <p:cNvPr id="5" name="Content Placeholder 4">
            <a:extLst>
              <a:ext uri="{FF2B5EF4-FFF2-40B4-BE49-F238E27FC236}">
                <a16:creationId xmlns:a16="http://schemas.microsoft.com/office/drawing/2014/main" id="{682FC630-A3B7-A237-A6B1-C5600DFA984F}"/>
              </a:ext>
            </a:extLst>
          </p:cNvPr>
          <p:cNvSpPr>
            <a:spLocks noGrp="1"/>
          </p:cNvSpPr>
          <p:nvPr>
            <p:ph sz="quarter" idx="1"/>
          </p:nvPr>
        </p:nvSpPr>
        <p:spPr>
          <a:xfrm>
            <a:off x="914400" y="1733797"/>
            <a:ext cx="7860144" cy="4643252"/>
          </a:xfrm>
        </p:spPr>
        <p:txBody>
          <a:bodyPr>
            <a:normAutofit lnSpcReduction="10000"/>
          </a:bodyPr>
          <a:lstStyle/>
          <a:p>
            <a:r>
              <a:rPr lang="en-US" sz="2400" dirty="0"/>
              <a:t>Increase in the number of listed companies and other entities that require mandatory internal Audit</a:t>
            </a:r>
          </a:p>
          <a:p>
            <a:r>
              <a:rPr lang="en-US" sz="2400" dirty="0"/>
              <a:t>Introduction of new regulations that require a closer review of the processes adopted to ensure due compliance and reporting – PMLA, Data Privacy (DPDPA), LODR amendments, Charitable Trust Compliances, etc. </a:t>
            </a:r>
          </a:p>
          <a:p>
            <a:r>
              <a:rPr lang="en-US" sz="2400" dirty="0"/>
              <a:t>Regulators taking stricter action for non-compliances – serious implications of non-compliances</a:t>
            </a:r>
          </a:p>
          <a:p>
            <a:r>
              <a:rPr lang="en-US" sz="2400" dirty="0"/>
              <a:t>Maturing of the Start-up Economy resulting in significant fund raising and listing</a:t>
            </a:r>
          </a:p>
          <a:p>
            <a:r>
              <a:rPr lang="en-US" sz="2400" dirty="0"/>
              <a:t>Boards becoming more aware of the need for Integrated Risk Management and strong Internal Controls in all areas of business.</a:t>
            </a:r>
          </a:p>
          <a:p>
            <a:endParaRPr lang="en-US" sz="2400" dirty="0"/>
          </a:p>
          <a:p>
            <a:endParaRPr lang="en-US" sz="2400" dirty="0"/>
          </a:p>
        </p:txBody>
      </p:sp>
      <p:pic>
        <p:nvPicPr>
          <p:cNvPr id="5122" name="Picture 2" descr="Growth Ahead Road Sign Stock Photo - Download Image Now - Growth, Sales  Occupation, Arrow Symbol - iStock">
            <a:extLst>
              <a:ext uri="{FF2B5EF4-FFF2-40B4-BE49-F238E27FC236}">
                <a16:creationId xmlns:a16="http://schemas.microsoft.com/office/drawing/2014/main" id="{1F97A9C9-4420-A49E-721F-3E62286B03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8868" y="194501"/>
            <a:ext cx="2073184" cy="159538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8D50EF3B-3D1B-1F93-A1F7-3C107E8DFC81}"/>
              </a:ext>
            </a:extLst>
          </p:cNvPr>
          <p:cNvSpPr>
            <a:spLocks noGrp="1"/>
          </p:cNvSpPr>
          <p:nvPr>
            <p:ph type="ftr" sz="quarter" idx="11"/>
          </p:nvPr>
        </p:nvSpPr>
        <p:spPr/>
        <p:txBody>
          <a:bodyPr/>
          <a:lstStyle/>
          <a:p>
            <a:r>
              <a:rPr lang="en-US" sz="1400" b="1" i="1" dirty="0"/>
              <a:t>CA Nandita Parekh</a:t>
            </a:r>
          </a:p>
        </p:txBody>
      </p:sp>
      <p:sp>
        <p:nvSpPr>
          <p:cNvPr id="3" name="Slide Number Placeholder 2">
            <a:extLst>
              <a:ext uri="{FF2B5EF4-FFF2-40B4-BE49-F238E27FC236}">
                <a16:creationId xmlns:a16="http://schemas.microsoft.com/office/drawing/2014/main" id="{B9D74517-F3BE-5CA2-344C-1D8F7C90B20F}"/>
              </a:ext>
            </a:extLst>
          </p:cNvPr>
          <p:cNvSpPr>
            <a:spLocks noGrp="1"/>
          </p:cNvSpPr>
          <p:nvPr>
            <p:ph type="sldNum" sz="quarter" idx="12"/>
          </p:nvPr>
        </p:nvSpPr>
        <p:spPr/>
        <p:txBody>
          <a:bodyPr/>
          <a:lstStyle/>
          <a:p>
            <a:fld id="{4FAB73BC-B049-4115-A692-8D63A059BFB8}" type="slidenum">
              <a:rPr lang="en-US" smtClean="0"/>
              <a:pPr/>
              <a:t>4</a:t>
            </a:fld>
            <a:endParaRPr lang="en-US" dirty="0"/>
          </a:p>
        </p:txBody>
      </p:sp>
    </p:spTree>
    <p:extLst>
      <p:ext uri="{BB962C8B-B14F-4D97-AF65-F5344CB8AC3E}">
        <p14:creationId xmlns:p14="http://schemas.microsoft.com/office/powerpoint/2010/main" val="558273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2085A-D148-0E52-0779-11B82E1AF779}"/>
              </a:ext>
            </a:extLst>
          </p:cNvPr>
          <p:cNvSpPr>
            <a:spLocks noGrp="1"/>
          </p:cNvSpPr>
          <p:nvPr>
            <p:ph type="title"/>
          </p:nvPr>
        </p:nvSpPr>
        <p:spPr/>
        <p:txBody>
          <a:bodyPr/>
          <a:lstStyle/>
          <a:p>
            <a:r>
              <a:rPr lang="en-US" dirty="0"/>
              <a:t>2. Co-sourcing Model of IA will gain ground as the preferred model</a:t>
            </a:r>
          </a:p>
        </p:txBody>
      </p:sp>
      <p:sp>
        <p:nvSpPr>
          <p:cNvPr id="3" name="Content Placeholder 2">
            <a:extLst>
              <a:ext uri="{FF2B5EF4-FFF2-40B4-BE49-F238E27FC236}">
                <a16:creationId xmlns:a16="http://schemas.microsoft.com/office/drawing/2014/main" id="{97BD9691-C6D9-8CEB-CB70-7BE7FED40AA5}"/>
              </a:ext>
            </a:extLst>
          </p:cNvPr>
          <p:cNvSpPr>
            <a:spLocks noGrp="1"/>
          </p:cNvSpPr>
          <p:nvPr>
            <p:ph sz="quarter" idx="1"/>
          </p:nvPr>
        </p:nvSpPr>
        <p:spPr>
          <a:xfrm>
            <a:off x="914400" y="1507176"/>
            <a:ext cx="7772400" cy="4572000"/>
          </a:xfrm>
        </p:spPr>
        <p:txBody>
          <a:bodyPr>
            <a:normAutofit/>
          </a:bodyPr>
          <a:lstStyle/>
          <a:p>
            <a:r>
              <a:rPr lang="en-US" sz="2400" dirty="0"/>
              <a:t>Talent shortage in Internal Audit and related fields, need for specialization in new age areas, need for rapidly adapting IA plans in response to emerging risks are factors that are leading to adoption of the co-sourcing model of Internal Audit </a:t>
            </a:r>
          </a:p>
          <a:p>
            <a:r>
              <a:rPr lang="en-US" sz="2400" dirty="0"/>
              <a:t>The division of work between the in-house team and external firms will tilt in </a:t>
            </a:r>
            <a:r>
              <a:rPr lang="en-US" sz="2400" dirty="0" err="1"/>
              <a:t>favour</a:t>
            </a:r>
            <a:r>
              <a:rPr lang="en-US" sz="2400" dirty="0"/>
              <a:t> of external firms – the model of a lean in-house team with one or more external firms to support the IA plan will be prevalent.</a:t>
            </a:r>
          </a:p>
          <a:p>
            <a:endParaRPr lang="en-US" sz="2400" dirty="0"/>
          </a:p>
          <a:p>
            <a:pPr marL="0" indent="0">
              <a:buNone/>
            </a:pPr>
            <a:endParaRPr lang="en-US" sz="2400" dirty="0"/>
          </a:p>
        </p:txBody>
      </p:sp>
      <p:pic>
        <p:nvPicPr>
          <p:cNvPr id="7170" name="Picture 2" descr="Internal Audit: Understanding Co-sourcing &amp; Outsourcing in a Business">
            <a:extLst>
              <a:ext uri="{FF2B5EF4-FFF2-40B4-BE49-F238E27FC236}">
                <a16:creationId xmlns:a16="http://schemas.microsoft.com/office/drawing/2014/main" id="{8FC7BF1C-AF46-FCC3-FE60-87E2BA7290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3251" y="4315774"/>
            <a:ext cx="3937000" cy="20701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D1D8D2C8-9763-EE5F-7F50-0CB0BA6967D0}"/>
              </a:ext>
            </a:extLst>
          </p:cNvPr>
          <p:cNvSpPr>
            <a:spLocks noGrp="1"/>
          </p:cNvSpPr>
          <p:nvPr>
            <p:ph type="ftr" sz="quarter" idx="11"/>
          </p:nvPr>
        </p:nvSpPr>
        <p:spPr/>
        <p:txBody>
          <a:bodyPr/>
          <a:lstStyle/>
          <a:p>
            <a:r>
              <a:rPr lang="en-US" sz="1400" b="1" i="1" dirty="0"/>
              <a:t>CA Nandita Parekh</a:t>
            </a:r>
          </a:p>
        </p:txBody>
      </p:sp>
      <p:sp>
        <p:nvSpPr>
          <p:cNvPr id="5" name="Slide Number Placeholder 4">
            <a:extLst>
              <a:ext uri="{FF2B5EF4-FFF2-40B4-BE49-F238E27FC236}">
                <a16:creationId xmlns:a16="http://schemas.microsoft.com/office/drawing/2014/main" id="{13EEB18F-7577-7BD0-9379-AA34DE4DDF59}"/>
              </a:ext>
            </a:extLst>
          </p:cNvPr>
          <p:cNvSpPr>
            <a:spLocks noGrp="1"/>
          </p:cNvSpPr>
          <p:nvPr>
            <p:ph type="sldNum" sz="quarter" idx="12"/>
          </p:nvPr>
        </p:nvSpPr>
        <p:spPr/>
        <p:txBody>
          <a:bodyPr/>
          <a:lstStyle/>
          <a:p>
            <a:fld id="{4FAB73BC-B049-4115-A692-8D63A059BFB8}" type="slidenum">
              <a:rPr lang="en-US" smtClean="0"/>
              <a:pPr/>
              <a:t>5</a:t>
            </a:fld>
            <a:endParaRPr lang="en-US" dirty="0"/>
          </a:p>
        </p:txBody>
      </p:sp>
    </p:spTree>
    <p:extLst>
      <p:ext uri="{BB962C8B-B14F-4D97-AF65-F5344CB8AC3E}">
        <p14:creationId xmlns:p14="http://schemas.microsoft.com/office/powerpoint/2010/main" val="3353780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702BF-223A-9BA2-87D6-29282D82AC5F}"/>
              </a:ext>
            </a:extLst>
          </p:cNvPr>
          <p:cNvSpPr>
            <a:spLocks noGrp="1"/>
          </p:cNvSpPr>
          <p:nvPr>
            <p:ph type="title"/>
          </p:nvPr>
        </p:nvSpPr>
        <p:spPr/>
        <p:txBody>
          <a:bodyPr>
            <a:normAutofit/>
          </a:bodyPr>
          <a:lstStyle/>
          <a:p>
            <a:r>
              <a:rPr lang="en-US" dirty="0"/>
              <a:t>3. IA will be expected to focus on non-financial audit areas</a:t>
            </a:r>
          </a:p>
        </p:txBody>
      </p:sp>
      <p:sp>
        <p:nvSpPr>
          <p:cNvPr id="3" name="Content Placeholder 2">
            <a:extLst>
              <a:ext uri="{FF2B5EF4-FFF2-40B4-BE49-F238E27FC236}">
                <a16:creationId xmlns:a16="http://schemas.microsoft.com/office/drawing/2014/main" id="{10E6770A-0187-20EB-76BB-4B49B73D86AD}"/>
              </a:ext>
            </a:extLst>
          </p:cNvPr>
          <p:cNvSpPr>
            <a:spLocks noGrp="1"/>
          </p:cNvSpPr>
          <p:nvPr>
            <p:ph sz="quarter" idx="1"/>
          </p:nvPr>
        </p:nvSpPr>
        <p:spPr>
          <a:xfrm>
            <a:off x="914400" y="1417638"/>
            <a:ext cx="7772400" cy="4572000"/>
          </a:xfrm>
        </p:spPr>
        <p:txBody>
          <a:bodyPr>
            <a:normAutofit/>
          </a:bodyPr>
          <a:lstStyle/>
          <a:p>
            <a:pPr marL="0" indent="0">
              <a:buNone/>
            </a:pPr>
            <a:r>
              <a:rPr lang="en-US" sz="2400" dirty="0"/>
              <a:t>Some of the areas that will require greater IA attention:</a:t>
            </a:r>
          </a:p>
          <a:p>
            <a:r>
              <a:rPr lang="en-US" sz="2400" dirty="0"/>
              <a:t>Data Privacy Compliances and readiness review</a:t>
            </a:r>
          </a:p>
          <a:p>
            <a:r>
              <a:rPr lang="en-US" sz="2400" dirty="0"/>
              <a:t>Cyber Security Framework – resilience and threat-response processes</a:t>
            </a:r>
          </a:p>
          <a:p>
            <a:r>
              <a:rPr lang="en-US" sz="2400" dirty="0"/>
              <a:t>Culture Audits giving due consideration to remote work scenario</a:t>
            </a:r>
          </a:p>
          <a:p>
            <a:r>
              <a:rPr lang="en-US" sz="2400" dirty="0"/>
              <a:t>ESG framework and impact assessment framework </a:t>
            </a:r>
          </a:p>
          <a:p>
            <a:r>
              <a:rPr lang="en-US" sz="2400" dirty="0"/>
              <a:t>CSR Audit </a:t>
            </a:r>
          </a:p>
          <a:p>
            <a:r>
              <a:rPr lang="en-US" sz="2400" dirty="0"/>
              <a:t>Fraud Risk Assessment </a:t>
            </a:r>
          </a:p>
          <a:p>
            <a:pPr marL="0" indent="0">
              <a:buNone/>
            </a:pPr>
            <a:endParaRPr lang="en-US" sz="2400" dirty="0"/>
          </a:p>
          <a:p>
            <a:endParaRPr lang="en-US" sz="2400" dirty="0"/>
          </a:p>
        </p:txBody>
      </p:sp>
      <p:pic>
        <p:nvPicPr>
          <p:cNvPr id="4098" name="Picture 2" descr="Top Reasons to Conduct Internal Audits - StandardFusion">
            <a:extLst>
              <a:ext uri="{FF2B5EF4-FFF2-40B4-BE49-F238E27FC236}">
                <a16:creationId xmlns:a16="http://schemas.microsoft.com/office/drawing/2014/main" id="{218319B4-6044-97CE-A1BD-DEC39777C6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259"/>
          <a:stretch/>
        </p:blipFill>
        <p:spPr bwMode="auto">
          <a:xfrm>
            <a:off x="4800600" y="4377563"/>
            <a:ext cx="3949700" cy="18669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0D5706D1-D4D4-6D68-2BC8-D3EB63803A92}"/>
              </a:ext>
            </a:extLst>
          </p:cNvPr>
          <p:cNvSpPr>
            <a:spLocks noGrp="1"/>
          </p:cNvSpPr>
          <p:nvPr>
            <p:ph type="ftr" sz="quarter" idx="11"/>
          </p:nvPr>
        </p:nvSpPr>
        <p:spPr/>
        <p:txBody>
          <a:bodyPr/>
          <a:lstStyle/>
          <a:p>
            <a:r>
              <a:rPr lang="en-US" sz="1400" b="1" i="1" dirty="0"/>
              <a:t>CA Nandita Parekh</a:t>
            </a:r>
          </a:p>
        </p:txBody>
      </p:sp>
      <p:sp>
        <p:nvSpPr>
          <p:cNvPr id="5" name="Slide Number Placeholder 4">
            <a:extLst>
              <a:ext uri="{FF2B5EF4-FFF2-40B4-BE49-F238E27FC236}">
                <a16:creationId xmlns:a16="http://schemas.microsoft.com/office/drawing/2014/main" id="{88BFEDB6-AE7D-5C95-9330-7FE2D16C3B0D}"/>
              </a:ext>
            </a:extLst>
          </p:cNvPr>
          <p:cNvSpPr>
            <a:spLocks noGrp="1"/>
          </p:cNvSpPr>
          <p:nvPr>
            <p:ph type="sldNum" sz="quarter" idx="12"/>
          </p:nvPr>
        </p:nvSpPr>
        <p:spPr/>
        <p:txBody>
          <a:bodyPr/>
          <a:lstStyle/>
          <a:p>
            <a:fld id="{4FAB73BC-B049-4115-A692-8D63A059BFB8}" type="slidenum">
              <a:rPr lang="en-US" smtClean="0"/>
              <a:pPr/>
              <a:t>6</a:t>
            </a:fld>
            <a:endParaRPr lang="en-US" dirty="0"/>
          </a:p>
        </p:txBody>
      </p:sp>
    </p:spTree>
    <p:extLst>
      <p:ext uri="{BB962C8B-B14F-4D97-AF65-F5344CB8AC3E}">
        <p14:creationId xmlns:p14="http://schemas.microsoft.com/office/powerpoint/2010/main" val="1270702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10C12-CD8D-0BE3-85D3-2D9E1BD88AB1}"/>
              </a:ext>
            </a:extLst>
          </p:cNvPr>
          <p:cNvSpPr>
            <a:spLocks noGrp="1"/>
          </p:cNvSpPr>
          <p:nvPr>
            <p:ph type="title"/>
          </p:nvPr>
        </p:nvSpPr>
        <p:spPr/>
        <p:txBody>
          <a:bodyPr/>
          <a:lstStyle/>
          <a:p>
            <a:r>
              <a:rPr lang="en-US" dirty="0"/>
              <a:t>4. IA will be expected to understand new age risks and embrace technology</a:t>
            </a:r>
          </a:p>
        </p:txBody>
      </p:sp>
      <p:sp>
        <p:nvSpPr>
          <p:cNvPr id="3" name="Content Placeholder 2">
            <a:extLst>
              <a:ext uri="{FF2B5EF4-FFF2-40B4-BE49-F238E27FC236}">
                <a16:creationId xmlns:a16="http://schemas.microsoft.com/office/drawing/2014/main" id="{4CDBFFE2-068A-1583-803B-1C85AE06F2C3}"/>
              </a:ext>
            </a:extLst>
          </p:cNvPr>
          <p:cNvSpPr>
            <a:spLocks noGrp="1"/>
          </p:cNvSpPr>
          <p:nvPr>
            <p:ph sz="quarter" idx="1"/>
          </p:nvPr>
        </p:nvSpPr>
        <p:spPr/>
        <p:txBody>
          <a:bodyPr>
            <a:normAutofit/>
          </a:bodyPr>
          <a:lstStyle/>
          <a:p>
            <a:r>
              <a:rPr lang="en-US" sz="2400" dirty="0"/>
              <a:t>Climate risks </a:t>
            </a:r>
          </a:p>
          <a:p>
            <a:r>
              <a:rPr lang="en-US" sz="2400" dirty="0"/>
              <a:t>Energy and resources crisis</a:t>
            </a:r>
          </a:p>
          <a:p>
            <a:r>
              <a:rPr lang="en-US" sz="2400" dirty="0"/>
              <a:t>Digital Disruption Risk</a:t>
            </a:r>
          </a:p>
          <a:p>
            <a:r>
              <a:rPr lang="en-US" sz="2400" dirty="0"/>
              <a:t>Geo-political risks impacting supply chains and markets</a:t>
            </a:r>
          </a:p>
          <a:p>
            <a:r>
              <a:rPr lang="en-US" sz="2400" dirty="0"/>
              <a:t>Cyber threats</a:t>
            </a:r>
          </a:p>
          <a:p>
            <a:r>
              <a:rPr lang="en-US" sz="2400" dirty="0"/>
              <a:t>AI led redundancies and deep fakes</a:t>
            </a:r>
          </a:p>
          <a:p>
            <a:endParaRPr lang="en-US" sz="2400" dirty="0"/>
          </a:p>
          <a:p>
            <a:pPr marL="0" indent="0">
              <a:buNone/>
            </a:pPr>
            <a:endParaRPr lang="en-US" sz="2400" dirty="0"/>
          </a:p>
          <a:p>
            <a:endParaRPr lang="en-US" sz="2400" dirty="0"/>
          </a:p>
        </p:txBody>
      </p:sp>
      <p:pic>
        <p:nvPicPr>
          <p:cNvPr id="6148" name="Picture 4">
            <a:extLst>
              <a:ext uri="{FF2B5EF4-FFF2-40B4-BE49-F238E27FC236}">
                <a16:creationId xmlns:a16="http://schemas.microsoft.com/office/drawing/2014/main" id="{BA62F6A0-3E0C-DC9F-A95F-777BBFCEFA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0742" y="4094203"/>
            <a:ext cx="4610147" cy="2489159"/>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4DE5695F-5EFF-6A76-CAA3-2E7666F0097F}"/>
              </a:ext>
            </a:extLst>
          </p:cNvPr>
          <p:cNvSpPr>
            <a:spLocks noGrp="1"/>
          </p:cNvSpPr>
          <p:nvPr>
            <p:ph type="ftr" sz="quarter" idx="11"/>
          </p:nvPr>
        </p:nvSpPr>
        <p:spPr/>
        <p:txBody>
          <a:bodyPr/>
          <a:lstStyle/>
          <a:p>
            <a:r>
              <a:rPr lang="en-US" sz="1400" b="1" i="1" dirty="0"/>
              <a:t>CA Nandita Parekh</a:t>
            </a:r>
          </a:p>
        </p:txBody>
      </p:sp>
      <p:sp>
        <p:nvSpPr>
          <p:cNvPr id="5" name="Slide Number Placeholder 4">
            <a:extLst>
              <a:ext uri="{FF2B5EF4-FFF2-40B4-BE49-F238E27FC236}">
                <a16:creationId xmlns:a16="http://schemas.microsoft.com/office/drawing/2014/main" id="{AF754A89-20D2-27E5-F844-8C2CED150300}"/>
              </a:ext>
            </a:extLst>
          </p:cNvPr>
          <p:cNvSpPr>
            <a:spLocks noGrp="1"/>
          </p:cNvSpPr>
          <p:nvPr>
            <p:ph type="sldNum" sz="quarter" idx="12"/>
          </p:nvPr>
        </p:nvSpPr>
        <p:spPr/>
        <p:txBody>
          <a:bodyPr/>
          <a:lstStyle/>
          <a:p>
            <a:fld id="{4FAB73BC-B049-4115-A692-8D63A059BFB8}" type="slidenum">
              <a:rPr lang="en-US" smtClean="0"/>
              <a:pPr/>
              <a:t>7</a:t>
            </a:fld>
            <a:endParaRPr lang="en-US" dirty="0"/>
          </a:p>
        </p:txBody>
      </p:sp>
    </p:spTree>
    <p:extLst>
      <p:ext uri="{BB962C8B-B14F-4D97-AF65-F5344CB8AC3E}">
        <p14:creationId xmlns:p14="http://schemas.microsoft.com/office/powerpoint/2010/main" val="688997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4EEC3-600A-C021-E520-49CCE5DB6A6B}"/>
              </a:ext>
            </a:extLst>
          </p:cNvPr>
          <p:cNvSpPr>
            <a:spLocks noGrp="1"/>
          </p:cNvSpPr>
          <p:nvPr>
            <p:ph type="title"/>
          </p:nvPr>
        </p:nvSpPr>
        <p:spPr/>
        <p:txBody>
          <a:bodyPr/>
          <a:lstStyle/>
          <a:p>
            <a:r>
              <a:rPr lang="en-US" dirty="0"/>
              <a:t>5. Independent directors will play a greater role in determining IA scope and compensation </a:t>
            </a:r>
          </a:p>
        </p:txBody>
      </p:sp>
      <p:sp>
        <p:nvSpPr>
          <p:cNvPr id="3" name="Content Placeholder 2">
            <a:extLst>
              <a:ext uri="{FF2B5EF4-FFF2-40B4-BE49-F238E27FC236}">
                <a16:creationId xmlns:a16="http://schemas.microsoft.com/office/drawing/2014/main" id="{21DFE925-F97B-0156-3CBB-0EFE4269E01D}"/>
              </a:ext>
            </a:extLst>
          </p:cNvPr>
          <p:cNvSpPr>
            <a:spLocks noGrp="1"/>
          </p:cNvSpPr>
          <p:nvPr>
            <p:ph sz="quarter" idx="1"/>
          </p:nvPr>
        </p:nvSpPr>
        <p:spPr/>
        <p:txBody>
          <a:bodyPr>
            <a:normAutofit/>
          </a:bodyPr>
          <a:lstStyle/>
          <a:p>
            <a:r>
              <a:rPr lang="en-US" sz="2400" dirty="0"/>
              <a:t>Independent directors are expected to drive the Internal Audit agenda in view of increasing expectations from the Audit Committee and the Board.</a:t>
            </a:r>
          </a:p>
          <a:p>
            <a:r>
              <a:rPr lang="en-US" sz="2400" dirty="0"/>
              <a:t>The Board will seek independent assurance on internal controls, adequacy of risk management and fraud prevention controls from internal auditors rather than rely on management certification.</a:t>
            </a:r>
          </a:p>
          <a:p>
            <a:pPr marL="0" indent="0">
              <a:buNone/>
            </a:pPr>
            <a:endParaRPr lang="en-US" sz="2400" dirty="0"/>
          </a:p>
        </p:txBody>
      </p:sp>
      <p:pic>
        <p:nvPicPr>
          <p:cNvPr id="8194" name="Picture 2" descr="Everything about Audit Committee">
            <a:extLst>
              <a:ext uri="{FF2B5EF4-FFF2-40B4-BE49-F238E27FC236}">
                <a16:creationId xmlns:a16="http://schemas.microsoft.com/office/drawing/2014/main" id="{D4CFE610-6BB0-BADC-B5C0-9FB300A85F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147"/>
          <a:stretch/>
        </p:blipFill>
        <p:spPr bwMode="auto">
          <a:xfrm>
            <a:off x="4648200" y="4261489"/>
            <a:ext cx="4038600" cy="1854777"/>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9CD14835-7EAB-CF44-69C9-A7609A753EC6}"/>
              </a:ext>
            </a:extLst>
          </p:cNvPr>
          <p:cNvSpPr>
            <a:spLocks noGrp="1"/>
          </p:cNvSpPr>
          <p:nvPr>
            <p:ph type="ftr" sz="quarter" idx="11"/>
          </p:nvPr>
        </p:nvSpPr>
        <p:spPr/>
        <p:txBody>
          <a:bodyPr/>
          <a:lstStyle/>
          <a:p>
            <a:r>
              <a:rPr lang="en-US" sz="1400" b="1" i="1" dirty="0"/>
              <a:t>CA Nandita Parekh</a:t>
            </a:r>
          </a:p>
        </p:txBody>
      </p:sp>
      <p:sp>
        <p:nvSpPr>
          <p:cNvPr id="5" name="Slide Number Placeholder 4">
            <a:extLst>
              <a:ext uri="{FF2B5EF4-FFF2-40B4-BE49-F238E27FC236}">
                <a16:creationId xmlns:a16="http://schemas.microsoft.com/office/drawing/2014/main" id="{C4E9D581-8DAC-7DC4-8C9C-62ACE0881C83}"/>
              </a:ext>
            </a:extLst>
          </p:cNvPr>
          <p:cNvSpPr>
            <a:spLocks noGrp="1"/>
          </p:cNvSpPr>
          <p:nvPr>
            <p:ph type="sldNum" sz="quarter" idx="12"/>
          </p:nvPr>
        </p:nvSpPr>
        <p:spPr/>
        <p:txBody>
          <a:bodyPr/>
          <a:lstStyle/>
          <a:p>
            <a:fld id="{4FAB73BC-B049-4115-A692-8D63A059BFB8}" type="slidenum">
              <a:rPr lang="en-US" smtClean="0"/>
              <a:pPr/>
              <a:t>8</a:t>
            </a:fld>
            <a:endParaRPr lang="en-US" dirty="0"/>
          </a:p>
        </p:txBody>
      </p:sp>
    </p:spTree>
    <p:extLst>
      <p:ext uri="{BB962C8B-B14F-4D97-AF65-F5344CB8AC3E}">
        <p14:creationId xmlns:p14="http://schemas.microsoft.com/office/powerpoint/2010/main" val="3436265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C467-5FA3-0D59-3844-BEFD368091A5}"/>
              </a:ext>
            </a:extLst>
          </p:cNvPr>
          <p:cNvSpPr>
            <a:spLocks noGrp="1"/>
          </p:cNvSpPr>
          <p:nvPr>
            <p:ph type="title"/>
          </p:nvPr>
        </p:nvSpPr>
        <p:spPr/>
        <p:txBody>
          <a:bodyPr/>
          <a:lstStyle/>
          <a:p>
            <a:r>
              <a:rPr lang="en-US" dirty="0"/>
              <a:t>6. Standards and Certification will gain importance</a:t>
            </a:r>
          </a:p>
        </p:txBody>
      </p:sp>
      <p:sp>
        <p:nvSpPr>
          <p:cNvPr id="3" name="Content Placeholder 2">
            <a:extLst>
              <a:ext uri="{FF2B5EF4-FFF2-40B4-BE49-F238E27FC236}">
                <a16:creationId xmlns:a16="http://schemas.microsoft.com/office/drawing/2014/main" id="{5C795711-7E89-5BB6-2E15-C1068B877986}"/>
              </a:ext>
            </a:extLst>
          </p:cNvPr>
          <p:cNvSpPr>
            <a:spLocks noGrp="1"/>
          </p:cNvSpPr>
          <p:nvPr>
            <p:ph sz="quarter" idx="1"/>
          </p:nvPr>
        </p:nvSpPr>
        <p:spPr/>
        <p:txBody>
          <a:bodyPr>
            <a:normAutofit/>
          </a:bodyPr>
          <a:lstStyle/>
          <a:p>
            <a:r>
              <a:rPr lang="en-US" sz="2400" dirty="0"/>
              <a:t>A growing Internal Audit profession will require a well-structured set of standards to bring in consistency and ensure desired quality. Standards of Internal Audit (SIAs) will gain importance and will form the basis of conducting Internal Audit.</a:t>
            </a:r>
          </a:p>
          <a:p>
            <a:r>
              <a:rPr lang="en-US" sz="2400" dirty="0"/>
              <a:t>There is a need for avenues for structured formal training on internal audit to create the required talent pool – formal certification in Internal Audit, Risk Management and Forensic Audit will see a rise in demand. </a:t>
            </a:r>
          </a:p>
          <a:p>
            <a:r>
              <a:rPr lang="en-US" sz="2400" dirty="0"/>
              <a:t>Globally accepted certifications will enable professionals to seize opportunities for undertaking international assignments or seek job opportunities abroad. </a:t>
            </a:r>
          </a:p>
        </p:txBody>
      </p:sp>
      <p:sp>
        <p:nvSpPr>
          <p:cNvPr id="4" name="Footer Placeholder 3">
            <a:extLst>
              <a:ext uri="{FF2B5EF4-FFF2-40B4-BE49-F238E27FC236}">
                <a16:creationId xmlns:a16="http://schemas.microsoft.com/office/drawing/2014/main" id="{29184AC1-6EFD-06DD-606F-B0242E3ED95F}"/>
              </a:ext>
            </a:extLst>
          </p:cNvPr>
          <p:cNvSpPr>
            <a:spLocks noGrp="1"/>
          </p:cNvSpPr>
          <p:nvPr>
            <p:ph type="ftr" sz="quarter" idx="11"/>
          </p:nvPr>
        </p:nvSpPr>
        <p:spPr/>
        <p:txBody>
          <a:bodyPr/>
          <a:lstStyle/>
          <a:p>
            <a:r>
              <a:rPr lang="en-US" sz="1400" b="1" i="1" dirty="0"/>
              <a:t>CA Nandita Parekh</a:t>
            </a:r>
          </a:p>
        </p:txBody>
      </p:sp>
      <p:sp>
        <p:nvSpPr>
          <p:cNvPr id="5" name="Slide Number Placeholder 4">
            <a:extLst>
              <a:ext uri="{FF2B5EF4-FFF2-40B4-BE49-F238E27FC236}">
                <a16:creationId xmlns:a16="http://schemas.microsoft.com/office/drawing/2014/main" id="{D41B0C9D-C3B5-1B07-F75E-B8FEA2FB052A}"/>
              </a:ext>
            </a:extLst>
          </p:cNvPr>
          <p:cNvSpPr>
            <a:spLocks noGrp="1"/>
          </p:cNvSpPr>
          <p:nvPr>
            <p:ph type="sldNum" sz="quarter" idx="12"/>
          </p:nvPr>
        </p:nvSpPr>
        <p:spPr/>
        <p:txBody>
          <a:bodyPr/>
          <a:lstStyle/>
          <a:p>
            <a:fld id="{4FAB73BC-B049-4115-A692-8D63A059BFB8}" type="slidenum">
              <a:rPr lang="en-US" smtClean="0"/>
              <a:pPr/>
              <a:t>9</a:t>
            </a:fld>
            <a:endParaRPr lang="en-US" dirty="0"/>
          </a:p>
        </p:txBody>
      </p:sp>
    </p:spTree>
    <p:extLst>
      <p:ext uri="{BB962C8B-B14F-4D97-AF65-F5344CB8AC3E}">
        <p14:creationId xmlns:p14="http://schemas.microsoft.com/office/powerpoint/2010/main" val="110868696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PP Preferr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1513</TotalTime>
  <Words>1719</Words>
  <Application>Microsoft Office PowerPoint</Application>
  <PresentationFormat>On-screen Show (4:3)</PresentationFormat>
  <Paragraphs>183</Paragraphs>
  <Slides>28</Slides>
  <Notes>13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28</vt:i4>
      </vt:variant>
    </vt:vector>
  </HeadingPairs>
  <TitlesOfParts>
    <vt:vector size="38" baseType="lpstr">
      <vt:lpstr>Apple Chancery</vt:lpstr>
      <vt:lpstr>Aptos</vt:lpstr>
      <vt:lpstr>Arial</vt:lpstr>
      <vt:lpstr>Calibri</vt:lpstr>
      <vt:lpstr>Franklin Gothic Book</vt:lpstr>
      <vt:lpstr>Georgia</vt:lpstr>
      <vt:lpstr>Perpetua</vt:lpstr>
      <vt:lpstr>Wingdings 2</vt:lpstr>
      <vt:lpstr>NPP Preferred</vt:lpstr>
      <vt:lpstr>1_Office Theme</vt:lpstr>
      <vt:lpstr>The Institute of Chartered Accountants of India (Set up by an Act of Parliament)</vt:lpstr>
      <vt:lpstr>Internal Audit Trends and Opportunities</vt:lpstr>
      <vt:lpstr>Trends</vt:lpstr>
      <vt:lpstr>1. Internal Audit (IA) Market in India is set to rise exponentially </vt:lpstr>
      <vt:lpstr>2. Co-sourcing Model of IA will gain ground as the preferred model</vt:lpstr>
      <vt:lpstr>3. IA will be expected to focus on non-financial audit areas</vt:lpstr>
      <vt:lpstr>4. IA will be expected to understand new age risks and embrace technology</vt:lpstr>
      <vt:lpstr>5. Independent directors will play a greater role in determining IA scope and compensation </vt:lpstr>
      <vt:lpstr>6. Standards and Certification will gain importance</vt:lpstr>
      <vt:lpstr>7. Composition of IA teams will change </vt:lpstr>
      <vt:lpstr>Opportunities</vt:lpstr>
      <vt:lpstr>Internal Audit Opportunities</vt:lpstr>
      <vt:lpstr>The Platform of “Compulsory”</vt:lpstr>
      <vt:lpstr>Exploring the “Mandatory” Space</vt:lpstr>
      <vt:lpstr>The Power of “Voluntary”</vt:lpstr>
      <vt:lpstr>PowerPoint Presentation</vt:lpstr>
      <vt:lpstr>Small assignments executed well will bring in larger assignments</vt:lpstr>
      <vt:lpstr>Can we work on an Image Change?</vt:lpstr>
      <vt:lpstr>Each observation a stitch, the final presentation, a well-woven fabric…..</vt:lpstr>
      <vt:lpstr>Internal Audit Findings – Look for Trends and Patterns</vt:lpstr>
      <vt:lpstr>Technology – Our world has changed</vt:lpstr>
      <vt:lpstr>Let Us Understand and Embrace Technology</vt:lpstr>
      <vt:lpstr>Let us have the courage to address the key Issues </vt:lpstr>
      <vt:lpstr>Shift Conversations from Technical to Softer Issues</vt:lpstr>
      <vt:lpstr>Move from Tangible Findings to Intangible Perspective…..</vt:lpstr>
      <vt:lpstr>The Human Factor</vt:lpstr>
      <vt:lpstr>To conclude….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Internal Audit Trends and Opportunities</dc:title>
  <dc:creator>Nandita Parekh</dc:creator>
  <cp:lastModifiedBy>wmec@icai.in</cp:lastModifiedBy>
  <cp:revision>5</cp:revision>
  <dcterms:created xsi:type="dcterms:W3CDTF">2024-03-17T06:18:32Z</dcterms:created>
  <dcterms:modified xsi:type="dcterms:W3CDTF">2024-05-16T06:57:22Z</dcterms:modified>
</cp:coreProperties>
</file>